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27432000" cy="18288000"/>
  <p:notesSz cx="6858000" cy="9144000"/>
  <p:defaultTextStyle>
    <a:defPPr>
      <a:defRPr lang="en-US"/>
    </a:defPPr>
    <a:lvl1pPr marL="0" algn="l" defTabSz="1325126" rtl="0" eaLnBrk="1" latinLnBrk="0" hangingPunct="1">
      <a:defRPr sz="5226" kern="1200">
        <a:solidFill>
          <a:schemeClr val="tx1"/>
        </a:solidFill>
        <a:latin typeface="+mn-lt"/>
        <a:ea typeface="+mn-ea"/>
        <a:cs typeface="+mn-cs"/>
      </a:defRPr>
    </a:lvl1pPr>
    <a:lvl2pPr marL="1325126" algn="l" defTabSz="1325126" rtl="0" eaLnBrk="1" latinLnBrk="0" hangingPunct="1">
      <a:defRPr sz="5226" kern="1200">
        <a:solidFill>
          <a:schemeClr val="tx1"/>
        </a:solidFill>
        <a:latin typeface="+mn-lt"/>
        <a:ea typeface="+mn-ea"/>
        <a:cs typeface="+mn-cs"/>
      </a:defRPr>
    </a:lvl2pPr>
    <a:lvl3pPr marL="2650252" algn="l" defTabSz="1325126" rtl="0" eaLnBrk="1" latinLnBrk="0" hangingPunct="1">
      <a:defRPr sz="5226" kern="1200">
        <a:solidFill>
          <a:schemeClr val="tx1"/>
        </a:solidFill>
        <a:latin typeface="+mn-lt"/>
        <a:ea typeface="+mn-ea"/>
        <a:cs typeface="+mn-cs"/>
      </a:defRPr>
    </a:lvl3pPr>
    <a:lvl4pPr marL="3975378" algn="l" defTabSz="1325126" rtl="0" eaLnBrk="1" latinLnBrk="0" hangingPunct="1">
      <a:defRPr sz="5226" kern="1200">
        <a:solidFill>
          <a:schemeClr val="tx1"/>
        </a:solidFill>
        <a:latin typeface="+mn-lt"/>
        <a:ea typeface="+mn-ea"/>
        <a:cs typeface="+mn-cs"/>
      </a:defRPr>
    </a:lvl4pPr>
    <a:lvl5pPr marL="5300505" algn="l" defTabSz="1325126" rtl="0" eaLnBrk="1" latinLnBrk="0" hangingPunct="1">
      <a:defRPr sz="5226" kern="1200">
        <a:solidFill>
          <a:schemeClr val="tx1"/>
        </a:solidFill>
        <a:latin typeface="+mn-lt"/>
        <a:ea typeface="+mn-ea"/>
        <a:cs typeface="+mn-cs"/>
      </a:defRPr>
    </a:lvl5pPr>
    <a:lvl6pPr marL="6625630" algn="l" defTabSz="1325126" rtl="0" eaLnBrk="1" latinLnBrk="0" hangingPunct="1">
      <a:defRPr sz="5226" kern="1200">
        <a:solidFill>
          <a:schemeClr val="tx1"/>
        </a:solidFill>
        <a:latin typeface="+mn-lt"/>
        <a:ea typeface="+mn-ea"/>
        <a:cs typeface="+mn-cs"/>
      </a:defRPr>
    </a:lvl6pPr>
    <a:lvl7pPr marL="7950757" algn="l" defTabSz="1325126" rtl="0" eaLnBrk="1" latinLnBrk="0" hangingPunct="1">
      <a:defRPr sz="5226" kern="1200">
        <a:solidFill>
          <a:schemeClr val="tx1"/>
        </a:solidFill>
        <a:latin typeface="+mn-lt"/>
        <a:ea typeface="+mn-ea"/>
        <a:cs typeface="+mn-cs"/>
      </a:defRPr>
    </a:lvl7pPr>
    <a:lvl8pPr marL="9275882" algn="l" defTabSz="1325126" rtl="0" eaLnBrk="1" latinLnBrk="0" hangingPunct="1">
      <a:defRPr sz="5226" kern="1200">
        <a:solidFill>
          <a:schemeClr val="tx1"/>
        </a:solidFill>
        <a:latin typeface="+mn-lt"/>
        <a:ea typeface="+mn-ea"/>
        <a:cs typeface="+mn-cs"/>
      </a:defRPr>
    </a:lvl8pPr>
    <a:lvl9pPr marL="10601009" algn="l" defTabSz="1325126" rtl="0" eaLnBrk="1" latinLnBrk="0" hangingPunct="1">
      <a:defRPr sz="5226"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5" userDrawn="1">
          <p15:clr>
            <a:srgbClr val="A4A3A4"/>
          </p15:clr>
        </p15:guide>
        <p15:guide id="2" pos="302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dman, Amanda (NIH/NIAID) [E]" initials="RA([" lastIdx="4" clrIdx="0">
    <p:extLst/>
  </p:cmAuthor>
  <p:cmAuthor id="2" name="Stephen Galli" initials="SG" lastIdx="1" clrIdx="1">
    <p:extLst/>
  </p:cmAuthor>
  <p:cmAuthor id="3" name="Sandra" initials="U" lastIdx="0" clrIdx="2"/>
  <p:cmAuthor id="4" name="User" initials="U" lastIdx="5"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163F"/>
    <a:srgbClr val="FFF794"/>
    <a:srgbClr val="8B1336"/>
    <a:srgbClr val="8A1437"/>
    <a:srgbClr val="881639"/>
    <a:srgbClr val="8B133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70" autoAdjust="0"/>
    <p:restoredTop sz="95253" autoAdjust="0"/>
  </p:normalViewPr>
  <p:slideViewPr>
    <p:cSldViewPr snapToObjects="1">
      <p:cViewPr>
        <p:scale>
          <a:sx n="33" d="100"/>
          <a:sy n="33" d="100"/>
        </p:scale>
        <p:origin x="1824" y="592"/>
      </p:cViewPr>
      <p:guideLst>
        <p:guide orient="horz" pos="35"/>
        <p:guide pos="3027"/>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png>
</file>

<file path=ppt/media/image10.png>
</file>

<file path=ppt/media/image2.png>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953FA1-9968-F149-B3D8-ED72A059E6DF}" type="datetimeFigureOut">
              <a:rPr lang="en-US" smtClean="0"/>
              <a:t>12/8/18</a:t>
            </a:fld>
            <a:endParaRPr lang="en-US"/>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40FFF33-EBD2-CF47-B461-6CEF62CC4476}" type="slidenum">
              <a:rPr lang="en-US" smtClean="0"/>
              <a:t>‹#›</a:t>
            </a:fld>
            <a:endParaRPr lang="en-US"/>
          </a:p>
        </p:txBody>
      </p:sp>
    </p:spTree>
    <p:extLst>
      <p:ext uri="{BB962C8B-B14F-4D97-AF65-F5344CB8AC3E}">
        <p14:creationId xmlns:p14="http://schemas.microsoft.com/office/powerpoint/2010/main" val="4057139287"/>
      </p:ext>
    </p:extLst>
  </p:cSld>
  <p:clrMap bg1="lt1" tx1="dk1" bg2="lt2" tx2="dk2" accent1="accent1" accent2="accent2" accent3="accent3" accent4="accent4" accent5="accent5" accent6="accent6" hlink="hlink" folHlink="folHlink"/>
  <p:notesStyle>
    <a:lvl1pPr marL="0" algn="l" defTabSz="1325126" rtl="0" eaLnBrk="1" latinLnBrk="0" hangingPunct="1">
      <a:defRPr sz="3465" kern="1200">
        <a:solidFill>
          <a:schemeClr val="tx1"/>
        </a:solidFill>
        <a:latin typeface="+mn-lt"/>
        <a:ea typeface="+mn-ea"/>
        <a:cs typeface="+mn-cs"/>
      </a:defRPr>
    </a:lvl1pPr>
    <a:lvl2pPr marL="1325126" algn="l" defTabSz="1325126" rtl="0" eaLnBrk="1" latinLnBrk="0" hangingPunct="1">
      <a:defRPr sz="3465" kern="1200">
        <a:solidFill>
          <a:schemeClr val="tx1"/>
        </a:solidFill>
        <a:latin typeface="+mn-lt"/>
        <a:ea typeface="+mn-ea"/>
        <a:cs typeface="+mn-cs"/>
      </a:defRPr>
    </a:lvl2pPr>
    <a:lvl3pPr marL="2650252" algn="l" defTabSz="1325126" rtl="0" eaLnBrk="1" latinLnBrk="0" hangingPunct="1">
      <a:defRPr sz="3465" kern="1200">
        <a:solidFill>
          <a:schemeClr val="tx1"/>
        </a:solidFill>
        <a:latin typeface="+mn-lt"/>
        <a:ea typeface="+mn-ea"/>
        <a:cs typeface="+mn-cs"/>
      </a:defRPr>
    </a:lvl3pPr>
    <a:lvl4pPr marL="3975378" algn="l" defTabSz="1325126" rtl="0" eaLnBrk="1" latinLnBrk="0" hangingPunct="1">
      <a:defRPr sz="3465" kern="1200">
        <a:solidFill>
          <a:schemeClr val="tx1"/>
        </a:solidFill>
        <a:latin typeface="+mn-lt"/>
        <a:ea typeface="+mn-ea"/>
        <a:cs typeface="+mn-cs"/>
      </a:defRPr>
    </a:lvl4pPr>
    <a:lvl5pPr marL="5300505" algn="l" defTabSz="1325126" rtl="0" eaLnBrk="1" latinLnBrk="0" hangingPunct="1">
      <a:defRPr sz="3465" kern="1200">
        <a:solidFill>
          <a:schemeClr val="tx1"/>
        </a:solidFill>
        <a:latin typeface="+mn-lt"/>
        <a:ea typeface="+mn-ea"/>
        <a:cs typeface="+mn-cs"/>
      </a:defRPr>
    </a:lvl5pPr>
    <a:lvl6pPr marL="6625630" algn="l" defTabSz="1325126" rtl="0" eaLnBrk="1" latinLnBrk="0" hangingPunct="1">
      <a:defRPr sz="3465" kern="1200">
        <a:solidFill>
          <a:schemeClr val="tx1"/>
        </a:solidFill>
        <a:latin typeface="+mn-lt"/>
        <a:ea typeface="+mn-ea"/>
        <a:cs typeface="+mn-cs"/>
      </a:defRPr>
    </a:lvl6pPr>
    <a:lvl7pPr marL="7950757" algn="l" defTabSz="1325126" rtl="0" eaLnBrk="1" latinLnBrk="0" hangingPunct="1">
      <a:defRPr sz="3465" kern="1200">
        <a:solidFill>
          <a:schemeClr val="tx1"/>
        </a:solidFill>
        <a:latin typeface="+mn-lt"/>
        <a:ea typeface="+mn-ea"/>
        <a:cs typeface="+mn-cs"/>
      </a:defRPr>
    </a:lvl7pPr>
    <a:lvl8pPr marL="9275882" algn="l" defTabSz="1325126" rtl="0" eaLnBrk="1" latinLnBrk="0" hangingPunct="1">
      <a:defRPr sz="3465" kern="1200">
        <a:solidFill>
          <a:schemeClr val="tx1"/>
        </a:solidFill>
        <a:latin typeface="+mn-lt"/>
        <a:ea typeface="+mn-ea"/>
        <a:cs typeface="+mn-cs"/>
      </a:defRPr>
    </a:lvl8pPr>
    <a:lvl9pPr marL="10601009" algn="l" defTabSz="1325126" rtl="0" eaLnBrk="1" latinLnBrk="0" hangingPunct="1">
      <a:defRPr sz="346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0FFF33-EBD2-CF47-B461-6CEF62CC4476}" type="slidenum">
              <a:rPr lang="en-US" smtClean="0"/>
              <a:t>1</a:t>
            </a:fld>
            <a:endParaRPr lang="en-US"/>
          </a:p>
        </p:txBody>
      </p:sp>
    </p:spTree>
    <p:extLst>
      <p:ext uri="{BB962C8B-B14F-4D97-AF65-F5344CB8AC3E}">
        <p14:creationId xmlns:p14="http://schemas.microsoft.com/office/powerpoint/2010/main" val="12519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5681138"/>
            <a:ext cx="23317200" cy="3920066"/>
          </a:xfrm>
        </p:spPr>
        <p:txBody>
          <a:bodyPr/>
          <a:lstStyle/>
          <a:p>
            <a:r>
              <a:rPr lang="en-US"/>
              <a:t>Click to edit Master title style</a:t>
            </a:r>
          </a:p>
        </p:txBody>
      </p:sp>
      <p:sp>
        <p:nvSpPr>
          <p:cNvPr id="3" name="Subtitle 2"/>
          <p:cNvSpPr>
            <a:spLocks noGrp="1"/>
          </p:cNvSpPr>
          <p:nvPr>
            <p:ph type="subTitle" idx="1"/>
          </p:nvPr>
        </p:nvSpPr>
        <p:spPr>
          <a:xfrm>
            <a:off x="4114800" y="10363200"/>
            <a:ext cx="19202400" cy="4673600"/>
          </a:xfrm>
        </p:spPr>
        <p:txBody>
          <a:bodyPr/>
          <a:lstStyle>
            <a:lvl1pPr marL="0" indent="0" algn="ctr">
              <a:buNone/>
              <a:defRPr>
                <a:solidFill>
                  <a:schemeClr val="tx1">
                    <a:tint val="75000"/>
                  </a:schemeClr>
                </a:solidFill>
              </a:defRPr>
            </a:lvl1pPr>
            <a:lvl2pPr marL="1363301" indent="0" algn="ctr">
              <a:buNone/>
              <a:defRPr>
                <a:solidFill>
                  <a:schemeClr val="tx1">
                    <a:tint val="75000"/>
                  </a:schemeClr>
                </a:solidFill>
              </a:defRPr>
            </a:lvl2pPr>
            <a:lvl3pPr marL="2726601" indent="0" algn="ctr">
              <a:buNone/>
              <a:defRPr>
                <a:solidFill>
                  <a:schemeClr val="tx1">
                    <a:tint val="75000"/>
                  </a:schemeClr>
                </a:solidFill>
              </a:defRPr>
            </a:lvl3pPr>
            <a:lvl4pPr marL="4089903" indent="0" algn="ctr">
              <a:buNone/>
              <a:defRPr>
                <a:solidFill>
                  <a:schemeClr val="tx1">
                    <a:tint val="75000"/>
                  </a:schemeClr>
                </a:solidFill>
              </a:defRPr>
            </a:lvl4pPr>
            <a:lvl5pPr marL="5453204" indent="0" algn="ctr">
              <a:buNone/>
              <a:defRPr>
                <a:solidFill>
                  <a:schemeClr val="tx1">
                    <a:tint val="75000"/>
                  </a:schemeClr>
                </a:solidFill>
              </a:defRPr>
            </a:lvl5pPr>
            <a:lvl6pPr marL="6816504" indent="0" algn="ctr">
              <a:buNone/>
              <a:defRPr>
                <a:solidFill>
                  <a:schemeClr val="tx1">
                    <a:tint val="75000"/>
                  </a:schemeClr>
                </a:solidFill>
              </a:defRPr>
            </a:lvl6pPr>
            <a:lvl7pPr marL="8179806" indent="0" algn="ctr">
              <a:buNone/>
              <a:defRPr>
                <a:solidFill>
                  <a:schemeClr val="tx1">
                    <a:tint val="75000"/>
                  </a:schemeClr>
                </a:solidFill>
              </a:defRPr>
            </a:lvl7pPr>
            <a:lvl8pPr marL="9543107" indent="0" algn="ctr">
              <a:buNone/>
              <a:defRPr>
                <a:solidFill>
                  <a:schemeClr val="tx1">
                    <a:tint val="75000"/>
                  </a:schemeClr>
                </a:solidFill>
              </a:defRPr>
            </a:lvl8pPr>
            <a:lvl9pPr marL="1090640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EF3E760-9FC4-8A49-A6CF-4E1B2370CEBA}"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04E8-DAE1-A94C-B31D-99AF037B2215}" type="slidenum">
              <a:rPr lang="en-US" smtClean="0"/>
              <a:t>‹#›</a:t>
            </a:fld>
            <a:endParaRPr lang="en-US"/>
          </a:p>
        </p:txBody>
      </p:sp>
    </p:spTree>
    <p:extLst>
      <p:ext uri="{BB962C8B-B14F-4D97-AF65-F5344CB8AC3E}">
        <p14:creationId xmlns:p14="http://schemas.microsoft.com/office/powerpoint/2010/main" val="1849167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F3E760-9FC4-8A49-A6CF-4E1B2370CEBA}"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04E8-DAE1-A94C-B31D-99AF037B2215}" type="slidenum">
              <a:rPr lang="en-US" smtClean="0"/>
              <a:t>‹#›</a:t>
            </a:fld>
            <a:endParaRPr lang="en-US"/>
          </a:p>
        </p:txBody>
      </p:sp>
    </p:spTree>
    <p:extLst>
      <p:ext uri="{BB962C8B-B14F-4D97-AF65-F5344CB8AC3E}">
        <p14:creationId xmlns:p14="http://schemas.microsoft.com/office/powerpoint/2010/main" val="34519661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464322" y="3513670"/>
            <a:ext cx="29627511" cy="7490036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581783" y="3513670"/>
            <a:ext cx="88425339" cy="7490036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F3E760-9FC4-8A49-A6CF-4E1B2370CEBA}"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04E8-DAE1-A94C-B31D-99AF037B2215}" type="slidenum">
              <a:rPr lang="en-US" smtClean="0"/>
              <a:t>‹#›</a:t>
            </a:fld>
            <a:endParaRPr lang="en-US"/>
          </a:p>
        </p:txBody>
      </p:sp>
    </p:spTree>
    <p:extLst>
      <p:ext uri="{BB962C8B-B14F-4D97-AF65-F5344CB8AC3E}">
        <p14:creationId xmlns:p14="http://schemas.microsoft.com/office/powerpoint/2010/main" val="552148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F3E760-9FC4-8A49-A6CF-4E1B2370CEBA}"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04E8-DAE1-A94C-B31D-99AF037B2215}" type="slidenum">
              <a:rPr lang="en-US" smtClean="0"/>
              <a:t>‹#›</a:t>
            </a:fld>
            <a:endParaRPr lang="en-US"/>
          </a:p>
        </p:txBody>
      </p:sp>
    </p:spTree>
    <p:extLst>
      <p:ext uri="{BB962C8B-B14F-4D97-AF65-F5344CB8AC3E}">
        <p14:creationId xmlns:p14="http://schemas.microsoft.com/office/powerpoint/2010/main" val="11506812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166939" y="11751735"/>
            <a:ext cx="23317200" cy="3632200"/>
          </a:xfrm>
        </p:spPr>
        <p:txBody>
          <a:bodyPr anchor="t"/>
          <a:lstStyle>
            <a:lvl1pPr algn="l">
              <a:defRPr sz="11922" b="1" cap="all"/>
            </a:lvl1pPr>
          </a:lstStyle>
          <a:p>
            <a:r>
              <a:rPr lang="en-US"/>
              <a:t>Click to edit Master title style</a:t>
            </a:r>
          </a:p>
        </p:txBody>
      </p:sp>
      <p:sp>
        <p:nvSpPr>
          <p:cNvPr id="3" name="Text Placeholder 2"/>
          <p:cNvSpPr>
            <a:spLocks noGrp="1"/>
          </p:cNvSpPr>
          <p:nvPr>
            <p:ph type="body" idx="1"/>
          </p:nvPr>
        </p:nvSpPr>
        <p:spPr>
          <a:xfrm>
            <a:off x="2166939" y="7751237"/>
            <a:ext cx="23317200" cy="4000499"/>
          </a:xfrm>
        </p:spPr>
        <p:txBody>
          <a:bodyPr anchor="b"/>
          <a:lstStyle>
            <a:lvl1pPr marL="0" indent="0">
              <a:buNone/>
              <a:defRPr sz="6020">
                <a:solidFill>
                  <a:schemeClr val="tx1">
                    <a:tint val="75000"/>
                  </a:schemeClr>
                </a:solidFill>
              </a:defRPr>
            </a:lvl1pPr>
            <a:lvl2pPr marL="1363301" indent="0">
              <a:buNone/>
              <a:defRPr sz="5376">
                <a:solidFill>
                  <a:schemeClr val="tx1">
                    <a:tint val="75000"/>
                  </a:schemeClr>
                </a:solidFill>
              </a:defRPr>
            </a:lvl2pPr>
            <a:lvl3pPr marL="2726601" indent="0">
              <a:buNone/>
              <a:defRPr sz="4734">
                <a:solidFill>
                  <a:schemeClr val="tx1">
                    <a:tint val="75000"/>
                  </a:schemeClr>
                </a:solidFill>
              </a:defRPr>
            </a:lvl3pPr>
            <a:lvl4pPr marL="4089903" indent="0">
              <a:buNone/>
              <a:defRPr sz="4149">
                <a:solidFill>
                  <a:schemeClr val="tx1">
                    <a:tint val="75000"/>
                  </a:schemeClr>
                </a:solidFill>
              </a:defRPr>
            </a:lvl4pPr>
            <a:lvl5pPr marL="5453204" indent="0">
              <a:buNone/>
              <a:defRPr sz="4149">
                <a:solidFill>
                  <a:schemeClr val="tx1">
                    <a:tint val="75000"/>
                  </a:schemeClr>
                </a:solidFill>
              </a:defRPr>
            </a:lvl5pPr>
            <a:lvl6pPr marL="6816504" indent="0">
              <a:buNone/>
              <a:defRPr sz="4149">
                <a:solidFill>
                  <a:schemeClr val="tx1">
                    <a:tint val="75000"/>
                  </a:schemeClr>
                </a:solidFill>
              </a:defRPr>
            </a:lvl6pPr>
            <a:lvl7pPr marL="8179806" indent="0">
              <a:buNone/>
              <a:defRPr sz="4149">
                <a:solidFill>
                  <a:schemeClr val="tx1">
                    <a:tint val="75000"/>
                  </a:schemeClr>
                </a:solidFill>
              </a:defRPr>
            </a:lvl7pPr>
            <a:lvl8pPr marL="9543107" indent="0">
              <a:buNone/>
              <a:defRPr sz="4149">
                <a:solidFill>
                  <a:schemeClr val="tx1">
                    <a:tint val="75000"/>
                  </a:schemeClr>
                </a:solidFill>
              </a:defRPr>
            </a:lvl8pPr>
            <a:lvl9pPr marL="10906406" indent="0">
              <a:buNone/>
              <a:defRPr sz="414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F3E760-9FC4-8A49-A6CF-4E1B2370CEBA}"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04E8-DAE1-A94C-B31D-99AF037B2215}" type="slidenum">
              <a:rPr lang="en-US" smtClean="0"/>
              <a:t>‹#›</a:t>
            </a:fld>
            <a:endParaRPr lang="en-US"/>
          </a:p>
        </p:txBody>
      </p:sp>
    </p:spTree>
    <p:extLst>
      <p:ext uri="{BB962C8B-B14F-4D97-AF65-F5344CB8AC3E}">
        <p14:creationId xmlns:p14="http://schemas.microsoft.com/office/powerpoint/2010/main" val="1939350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581778" y="20480867"/>
            <a:ext cx="59026425" cy="57933168"/>
          </a:xfrm>
        </p:spPr>
        <p:txBody>
          <a:bodyPr/>
          <a:lstStyle>
            <a:lvl1pPr>
              <a:defRPr sz="8358"/>
            </a:lvl1pPr>
            <a:lvl2pPr>
              <a:defRPr sz="7188"/>
            </a:lvl2pPr>
            <a:lvl3pPr>
              <a:defRPr sz="6020"/>
            </a:lvl3pPr>
            <a:lvl4pPr>
              <a:defRPr sz="5376"/>
            </a:lvl4pPr>
            <a:lvl5pPr>
              <a:defRPr sz="5376"/>
            </a:lvl5pPr>
            <a:lvl6pPr>
              <a:defRPr sz="5376"/>
            </a:lvl6pPr>
            <a:lvl7pPr>
              <a:defRPr sz="5376"/>
            </a:lvl7pPr>
            <a:lvl8pPr>
              <a:defRPr sz="5376"/>
            </a:lvl8pPr>
            <a:lvl9pPr>
              <a:defRPr sz="537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065403" y="20480867"/>
            <a:ext cx="59026425" cy="57933168"/>
          </a:xfrm>
        </p:spPr>
        <p:txBody>
          <a:bodyPr/>
          <a:lstStyle>
            <a:lvl1pPr>
              <a:defRPr sz="8358"/>
            </a:lvl1pPr>
            <a:lvl2pPr>
              <a:defRPr sz="7188"/>
            </a:lvl2pPr>
            <a:lvl3pPr>
              <a:defRPr sz="6020"/>
            </a:lvl3pPr>
            <a:lvl4pPr>
              <a:defRPr sz="5376"/>
            </a:lvl4pPr>
            <a:lvl5pPr>
              <a:defRPr sz="5376"/>
            </a:lvl5pPr>
            <a:lvl6pPr>
              <a:defRPr sz="5376"/>
            </a:lvl6pPr>
            <a:lvl7pPr>
              <a:defRPr sz="5376"/>
            </a:lvl7pPr>
            <a:lvl8pPr>
              <a:defRPr sz="5376"/>
            </a:lvl8pPr>
            <a:lvl9pPr>
              <a:defRPr sz="537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EF3E760-9FC4-8A49-A6CF-4E1B2370CEBA}" type="datetimeFigureOut">
              <a:rPr lang="en-US" smtClean="0"/>
              <a:t>12/8/18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D04E8-DAE1-A94C-B31D-99AF037B2215}" type="slidenum">
              <a:rPr lang="en-US" smtClean="0"/>
              <a:t>‹#›</a:t>
            </a:fld>
            <a:endParaRPr lang="en-US"/>
          </a:p>
        </p:txBody>
      </p:sp>
    </p:spTree>
    <p:extLst>
      <p:ext uri="{BB962C8B-B14F-4D97-AF65-F5344CB8AC3E}">
        <p14:creationId xmlns:p14="http://schemas.microsoft.com/office/powerpoint/2010/main" val="2930052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732369"/>
            <a:ext cx="24688800" cy="3048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371606" y="4093637"/>
            <a:ext cx="12120564" cy="1706033"/>
          </a:xfrm>
        </p:spPr>
        <p:txBody>
          <a:bodyPr anchor="b"/>
          <a:lstStyle>
            <a:lvl1pPr marL="0" indent="0">
              <a:buNone/>
              <a:defRPr sz="7188" b="1"/>
            </a:lvl1pPr>
            <a:lvl2pPr marL="1363301" indent="0">
              <a:buNone/>
              <a:defRPr sz="6020" b="1"/>
            </a:lvl2pPr>
            <a:lvl3pPr marL="2726601" indent="0">
              <a:buNone/>
              <a:defRPr sz="5376" b="1"/>
            </a:lvl3pPr>
            <a:lvl4pPr marL="4089903" indent="0">
              <a:buNone/>
              <a:defRPr sz="4734" b="1"/>
            </a:lvl4pPr>
            <a:lvl5pPr marL="5453204" indent="0">
              <a:buNone/>
              <a:defRPr sz="4734" b="1"/>
            </a:lvl5pPr>
            <a:lvl6pPr marL="6816504" indent="0">
              <a:buNone/>
              <a:defRPr sz="4734" b="1"/>
            </a:lvl6pPr>
            <a:lvl7pPr marL="8179806" indent="0">
              <a:buNone/>
              <a:defRPr sz="4734" b="1"/>
            </a:lvl7pPr>
            <a:lvl8pPr marL="9543107" indent="0">
              <a:buNone/>
              <a:defRPr sz="4734" b="1"/>
            </a:lvl8pPr>
            <a:lvl9pPr marL="10906406" indent="0">
              <a:buNone/>
              <a:defRPr sz="4734" b="1"/>
            </a:lvl9pPr>
          </a:lstStyle>
          <a:p>
            <a:pPr lvl="0"/>
            <a:r>
              <a:rPr lang="en-US"/>
              <a:t>Click to edit Master text styles</a:t>
            </a:r>
          </a:p>
        </p:txBody>
      </p:sp>
      <p:sp>
        <p:nvSpPr>
          <p:cNvPr id="4" name="Content Placeholder 3"/>
          <p:cNvSpPr>
            <a:spLocks noGrp="1"/>
          </p:cNvSpPr>
          <p:nvPr>
            <p:ph sz="half" idx="2"/>
          </p:nvPr>
        </p:nvSpPr>
        <p:spPr>
          <a:xfrm>
            <a:off x="1371606" y="5799668"/>
            <a:ext cx="12120564" cy="10536768"/>
          </a:xfrm>
        </p:spPr>
        <p:txBody>
          <a:bodyPr/>
          <a:lstStyle>
            <a:lvl1pPr>
              <a:defRPr sz="7188"/>
            </a:lvl1pPr>
            <a:lvl2pPr>
              <a:defRPr sz="6020"/>
            </a:lvl2pPr>
            <a:lvl3pPr>
              <a:defRPr sz="5376"/>
            </a:lvl3pPr>
            <a:lvl4pPr>
              <a:defRPr sz="4734"/>
            </a:lvl4pPr>
            <a:lvl5pPr>
              <a:defRPr sz="4734"/>
            </a:lvl5pPr>
            <a:lvl6pPr>
              <a:defRPr sz="4734"/>
            </a:lvl6pPr>
            <a:lvl7pPr>
              <a:defRPr sz="4734"/>
            </a:lvl7pPr>
            <a:lvl8pPr>
              <a:defRPr sz="4734"/>
            </a:lvl8pPr>
            <a:lvl9pPr>
              <a:defRPr sz="473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3935078" y="4093637"/>
            <a:ext cx="12125325" cy="1706033"/>
          </a:xfrm>
        </p:spPr>
        <p:txBody>
          <a:bodyPr anchor="b"/>
          <a:lstStyle>
            <a:lvl1pPr marL="0" indent="0">
              <a:buNone/>
              <a:defRPr sz="7188" b="1"/>
            </a:lvl1pPr>
            <a:lvl2pPr marL="1363301" indent="0">
              <a:buNone/>
              <a:defRPr sz="6020" b="1"/>
            </a:lvl2pPr>
            <a:lvl3pPr marL="2726601" indent="0">
              <a:buNone/>
              <a:defRPr sz="5376" b="1"/>
            </a:lvl3pPr>
            <a:lvl4pPr marL="4089903" indent="0">
              <a:buNone/>
              <a:defRPr sz="4734" b="1"/>
            </a:lvl4pPr>
            <a:lvl5pPr marL="5453204" indent="0">
              <a:buNone/>
              <a:defRPr sz="4734" b="1"/>
            </a:lvl5pPr>
            <a:lvl6pPr marL="6816504" indent="0">
              <a:buNone/>
              <a:defRPr sz="4734" b="1"/>
            </a:lvl6pPr>
            <a:lvl7pPr marL="8179806" indent="0">
              <a:buNone/>
              <a:defRPr sz="4734" b="1"/>
            </a:lvl7pPr>
            <a:lvl8pPr marL="9543107" indent="0">
              <a:buNone/>
              <a:defRPr sz="4734" b="1"/>
            </a:lvl8pPr>
            <a:lvl9pPr marL="10906406" indent="0">
              <a:buNone/>
              <a:defRPr sz="4734" b="1"/>
            </a:lvl9pPr>
          </a:lstStyle>
          <a:p>
            <a:pPr lvl="0"/>
            <a:r>
              <a:rPr lang="en-US"/>
              <a:t>Click to edit Master text styles</a:t>
            </a:r>
          </a:p>
        </p:txBody>
      </p:sp>
      <p:sp>
        <p:nvSpPr>
          <p:cNvPr id="6" name="Content Placeholder 5"/>
          <p:cNvSpPr>
            <a:spLocks noGrp="1"/>
          </p:cNvSpPr>
          <p:nvPr>
            <p:ph sz="quarter" idx="4"/>
          </p:nvPr>
        </p:nvSpPr>
        <p:spPr>
          <a:xfrm>
            <a:off x="13935078" y="5799668"/>
            <a:ext cx="12125325" cy="10536768"/>
          </a:xfrm>
        </p:spPr>
        <p:txBody>
          <a:bodyPr/>
          <a:lstStyle>
            <a:lvl1pPr>
              <a:defRPr sz="7188"/>
            </a:lvl1pPr>
            <a:lvl2pPr>
              <a:defRPr sz="6020"/>
            </a:lvl2pPr>
            <a:lvl3pPr>
              <a:defRPr sz="5376"/>
            </a:lvl3pPr>
            <a:lvl4pPr>
              <a:defRPr sz="4734"/>
            </a:lvl4pPr>
            <a:lvl5pPr>
              <a:defRPr sz="4734"/>
            </a:lvl5pPr>
            <a:lvl6pPr>
              <a:defRPr sz="4734"/>
            </a:lvl6pPr>
            <a:lvl7pPr>
              <a:defRPr sz="4734"/>
            </a:lvl7pPr>
            <a:lvl8pPr>
              <a:defRPr sz="4734"/>
            </a:lvl8pPr>
            <a:lvl9pPr>
              <a:defRPr sz="473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EF3E760-9FC4-8A49-A6CF-4E1B2370CEBA}" type="datetimeFigureOut">
              <a:rPr lang="en-US" smtClean="0"/>
              <a:t>12/8/18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0D04E8-DAE1-A94C-B31D-99AF037B2215}" type="slidenum">
              <a:rPr lang="en-US" smtClean="0"/>
              <a:t>‹#›</a:t>
            </a:fld>
            <a:endParaRPr lang="en-US"/>
          </a:p>
        </p:txBody>
      </p:sp>
    </p:spTree>
    <p:extLst>
      <p:ext uri="{BB962C8B-B14F-4D97-AF65-F5344CB8AC3E}">
        <p14:creationId xmlns:p14="http://schemas.microsoft.com/office/powerpoint/2010/main" val="171184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F3E760-9FC4-8A49-A6CF-4E1B2370CEBA}" type="datetimeFigureOut">
              <a:rPr lang="en-US" smtClean="0"/>
              <a:t>12/8/18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0D04E8-DAE1-A94C-B31D-99AF037B2215}" type="slidenum">
              <a:rPr lang="en-US" smtClean="0"/>
              <a:t>‹#›</a:t>
            </a:fld>
            <a:endParaRPr lang="en-US"/>
          </a:p>
        </p:txBody>
      </p:sp>
    </p:spTree>
    <p:extLst>
      <p:ext uri="{BB962C8B-B14F-4D97-AF65-F5344CB8AC3E}">
        <p14:creationId xmlns:p14="http://schemas.microsoft.com/office/powerpoint/2010/main" val="3211515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3E760-9FC4-8A49-A6CF-4E1B2370CEBA}" type="datetimeFigureOut">
              <a:rPr lang="en-US" smtClean="0"/>
              <a:t>12/8/18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0D04E8-DAE1-A94C-B31D-99AF037B2215}" type="slidenum">
              <a:rPr lang="en-US" smtClean="0"/>
              <a:t>‹#›</a:t>
            </a:fld>
            <a:endParaRPr lang="en-US"/>
          </a:p>
        </p:txBody>
      </p:sp>
    </p:spTree>
    <p:extLst>
      <p:ext uri="{BB962C8B-B14F-4D97-AF65-F5344CB8AC3E}">
        <p14:creationId xmlns:p14="http://schemas.microsoft.com/office/powerpoint/2010/main" val="316493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71608" y="728134"/>
            <a:ext cx="9024939" cy="3098800"/>
          </a:xfrm>
        </p:spPr>
        <p:txBody>
          <a:bodyPr anchor="b"/>
          <a:lstStyle>
            <a:lvl1pPr algn="l">
              <a:defRPr sz="6020" b="1"/>
            </a:lvl1pPr>
          </a:lstStyle>
          <a:p>
            <a:r>
              <a:rPr lang="en-US"/>
              <a:t>Click to edit Master title style</a:t>
            </a:r>
          </a:p>
        </p:txBody>
      </p:sp>
      <p:sp>
        <p:nvSpPr>
          <p:cNvPr id="3" name="Content Placeholder 2"/>
          <p:cNvSpPr>
            <a:spLocks noGrp="1"/>
          </p:cNvSpPr>
          <p:nvPr>
            <p:ph idx="1"/>
          </p:nvPr>
        </p:nvSpPr>
        <p:spPr>
          <a:xfrm>
            <a:off x="10725150" y="728140"/>
            <a:ext cx="15335250" cy="15608302"/>
          </a:xfrm>
        </p:spPr>
        <p:txBody>
          <a:bodyPr/>
          <a:lstStyle>
            <a:lvl1pPr>
              <a:defRPr sz="9585"/>
            </a:lvl1pPr>
            <a:lvl2pPr>
              <a:defRPr sz="8358"/>
            </a:lvl2pPr>
            <a:lvl3pPr>
              <a:defRPr sz="7188"/>
            </a:lvl3pPr>
            <a:lvl4pPr>
              <a:defRPr sz="6020"/>
            </a:lvl4pPr>
            <a:lvl5pPr>
              <a:defRPr sz="6020"/>
            </a:lvl5pPr>
            <a:lvl6pPr>
              <a:defRPr sz="6020"/>
            </a:lvl6pPr>
            <a:lvl7pPr>
              <a:defRPr sz="6020"/>
            </a:lvl7pPr>
            <a:lvl8pPr>
              <a:defRPr sz="6020"/>
            </a:lvl8pPr>
            <a:lvl9pPr>
              <a:defRPr sz="60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371608" y="3826937"/>
            <a:ext cx="9024939" cy="12509502"/>
          </a:xfrm>
        </p:spPr>
        <p:txBody>
          <a:bodyPr/>
          <a:lstStyle>
            <a:lvl1pPr marL="0" indent="0">
              <a:buNone/>
              <a:defRPr sz="4149"/>
            </a:lvl1pPr>
            <a:lvl2pPr marL="1363301" indent="0">
              <a:buNone/>
              <a:defRPr sz="3566"/>
            </a:lvl2pPr>
            <a:lvl3pPr marL="2726601" indent="0">
              <a:buNone/>
              <a:defRPr sz="2981"/>
            </a:lvl3pPr>
            <a:lvl4pPr marL="4089903" indent="0">
              <a:buNone/>
              <a:defRPr sz="2630"/>
            </a:lvl4pPr>
            <a:lvl5pPr marL="5453204" indent="0">
              <a:buNone/>
              <a:defRPr sz="2630"/>
            </a:lvl5pPr>
            <a:lvl6pPr marL="6816504" indent="0">
              <a:buNone/>
              <a:defRPr sz="2630"/>
            </a:lvl6pPr>
            <a:lvl7pPr marL="8179806" indent="0">
              <a:buNone/>
              <a:defRPr sz="2630"/>
            </a:lvl7pPr>
            <a:lvl8pPr marL="9543107" indent="0">
              <a:buNone/>
              <a:defRPr sz="2630"/>
            </a:lvl8pPr>
            <a:lvl9pPr marL="10906406" indent="0">
              <a:buNone/>
              <a:defRPr sz="2630"/>
            </a:lvl9pPr>
          </a:lstStyle>
          <a:p>
            <a:pPr lvl="0"/>
            <a:r>
              <a:rPr lang="en-US"/>
              <a:t>Click to edit Master text styles</a:t>
            </a:r>
          </a:p>
        </p:txBody>
      </p:sp>
      <p:sp>
        <p:nvSpPr>
          <p:cNvPr id="5" name="Date Placeholder 4"/>
          <p:cNvSpPr>
            <a:spLocks noGrp="1"/>
          </p:cNvSpPr>
          <p:nvPr>
            <p:ph type="dt" sz="half" idx="10"/>
          </p:nvPr>
        </p:nvSpPr>
        <p:spPr/>
        <p:txBody>
          <a:bodyPr/>
          <a:lstStyle/>
          <a:p>
            <a:fld id="{1EF3E760-9FC4-8A49-A6CF-4E1B2370CEBA}" type="datetimeFigureOut">
              <a:rPr lang="en-US" smtClean="0"/>
              <a:t>12/8/18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D04E8-DAE1-A94C-B31D-99AF037B2215}" type="slidenum">
              <a:rPr lang="en-US" smtClean="0"/>
              <a:t>‹#›</a:t>
            </a:fld>
            <a:endParaRPr lang="en-US"/>
          </a:p>
        </p:txBody>
      </p:sp>
    </p:spTree>
    <p:extLst>
      <p:ext uri="{BB962C8B-B14F-4D97-AF65-F5344CB8AC3E}">
        <p14:creationId xmlns:p14="http://schemas.microsoft.com/office/powerpoint/2010/main" val="801073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76864" y="12801603"/>
            <a:ext cx="16459200" cy="1511302"/>
          </a:xfrm>
        </p:spPr>
        <p:txBody>
          <a:bodyPr anchor="b"/>
          <a:lstStyle>
            <a:lvl1pPr algn="l">
              <a:defRPr sz="6020" b="1"/>
            </a:lvl1pPr>
          </a:lstStyle>
          <a:p>
            <a:r>
              <a:rPr lang="en-US"/>
              <a:t>Click to edit Master title style</a:t>
            </a:r>
          </a:p>
        </p:txBody>
      </p:sp>
      <p:sp>
        <p:nvSpPr>
          <p:cNvPr id="3" name="Picture Placeholder 2"/>
          <p:cNvSpPr>
            <a:spLocks noGrp="1"/>
          </p:cNvSpPr>
          <p:nvPr>
            <p:ph type="pic" idx="1"/>
          </p:nvPr>
        </p:nvSpPr>
        <p:spPr>
          <a:xfrm>
            <a:off x="5376864" y="1634068"/>
            <a:ext cx="16459200" cy="10972800"/>
          </a:xfrm>
        </p:spPr>
        <p:txBody>
          <a:bodyPr/>
          <a:lstStyle>
            <a:lvl1pPr marL="0" indent="0">
              <a:buNone/>
              <a:defRPr sz="9585"/>
            </a:lvl1pPr>
            <a:lvl2pPr marL="1363301" indent="0">
              <a:buNone/>
              <a:defRPr sz="8358"/>
            </a:lvl2pPr>
            <a:lvl3pPr marL="2726601" indent="0">
              <a:buNone/>
              <a:defRPr sz="7188"/>
            </a:lvl3pPr>
            <a:lvl4pPr marL="4089903" indent="0">
              <a:buNone/>
              <a:defRPr sz="6020"/>
            </a:lvl4pPr>
            <a:lvl5pPr marL="5453204" indent="0">
              <a:buNone/>
              <a:defRPr sz="6020"/>
            </a:lvl5pPr>
            <a:lvl6pPr marL="6816504" indent="0">
              <a:buNone/>
              <a:defRPr sz="6020"/>
            </a:lvl6pPr>
            <a:lvl7pPr marL="8179806" indent="0">
              <a:buNone/>
              <a:defRPr sz="6020"/>
            </a:lvl7pPr>
            <a:lvl8pPr marL="9543107" indent="0">
              <a:buNone/>
              <a:defRPr sz="6020"/>
            </a:lvl8pPr>
            <a:lvl9pPr marL="10906406" indent="0">
              <a:buNone/>
              <a:defRPr sz="6020"/>
            </a:lvl9pPr>
          </a:lstStyle>
          <a:p>
            <a:endParaRPr lang="en-US"/>
          </a:p>
        </p:txBody>
      </p:sp>
      <p:sp>
        <p:nvSpPr>
          <p:cNvPr id="4" name="Text Placeholder 3"/>
          <p:cNvSpPr>
            <a:spLocks noGrp="1"/>
          </p:cNvSpPr>
          <p:nvPr>
            <p:ph type="body" sz="half" idx="2"/>
          </p:nvPr>
        </p:nvSpPr>
        <p:spPr>
          <a:xfrm>
            <a:off x="5376864" y="14312903"/>
            <a:ext cx="16459200" cy="2146299"/>
          </a:xfrm>
        </p:spPr>
        <p:txBody>
          <a:bodyPr/>
          <a:lstStyle>
            <a:lvl1pPr marL="0" indent="0">
              <a:buNone/>
              <a:defRPr sz="4149"/>
            </a:lvl1pPr>
            <a:lvl2pPr marL="1363301" indent="0">
              <a:buNone/>
              <a:defRPr sz="3566"/>
            </a:lvl2pPr>
            <a:lvl3pPr marL="2726601" indent="0">
              <a:buNone/>
              <a:defRPr sz="2981"/>
            </a:lvl3pPr>
            <a:lvl4pPr marL="4089903" indent="0">
              <a:buNone/>
              <a:defRPr sz="2630"/>
            </a:lvl4pPr>
            <a:lvl5pPr marL="5453204" indent="0">
              <a:buNone/>
              <a:defRPr sz="2630"/>
            </a:lvl5pPr>
            <a:lvl6pPr marL="6816504" indent="0">
              <a:buNone/>
              <a:defRPr sz="2630"/>
            </a:lvl6pPr>
            <a:lvl7pPr marL="8179806" indent="0">
              <a:buNone/>
              <a:defRPr sz="2630"/>
            </a:lvl7pPr>
            <a:lvl8pPr marL="9543107" indent="0">
              <a:buNone/>
              <a:defRPr sz="2630"/>
            </a:lvl8pPr>
            <a:lvl9pPr marL="10906406" indent="0">
              <a:buNone/>
              <a:defRPr sz="2630"/>
            </a:lvl9pPr>
          </a:lstStyle>
          <a:p>
            <a:pPr lvl="0"/>
            <a:r>
              <a:rPr lang="en-US"/>
              <a:t>Click to edit Master text styles</a:t>
            </a:r>
          </a:p>
        </p:txBody>
      </p:sp>
      <p:sp>
        <p:nvSpPr>
          <p:cNvPr id="5" name="Date Placeholder 4"/>
          <p:cNvSpPr>
            <a:spLocks noGrp="1"/>
          </p:cNvSpPr>
          <p:nvPr>
            <p:ph type="dt" sz="half" idx="10"/>
          </p:nvPr>
        </p:nvSpPr>
        <p:spPr/>
        <p:txBody>
          <a:bodyPr/>
          <a:lstStyle/>
          <a:p>
            <a:fld id="{1EF3E760-9FC4-8A49-A6CF-4E1B2370CEBA}" type="datetimeFigureOut">
              <a:rPr lang="en-US" smtClean="0"/>
              <a:t>12/8/18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D04E8-DAE1-A94C-B31D-99AF037B2215}" type="slidenum">
              <a:rPr lang="en-US" smtClean="0"/>
              <a:t>‹#›</a:t>
            </a:fld>
            <a:endParaRPr lang="en-US"/>
          </a:p>
        </p:txBody>
      </p:sp>
    </p:spTree>
    <p:extLst>
      <p:ext uri="{BB962C8B-B14F-4D97-AF65-F5344CB8AC3E}">
        <p14:creationId xmlns:p14="http://schemas.microsoft.com/office/powerpoint/2010/main" val="1938996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732369"/>
            <a:ext cx="24688800" cy="3048000"/>
          </a:xfrm>
          <a:prstGeom prst="rect">
            <a:avLst/>
          </a:prstGeom>
        </p:spPr>
        <p:txBody>
          <a:bodyPr vert="horz" lIns="466532" tIns="233266" rIns="466532" bIns="233266" rtlCol="0" anchor="ctr">
            <a:normAutofit/>
          </a:bodyPr>
          <a:lstStyle/>
          <a:p>
            <a:r>
              <a:rPr lang="en-US"/>
              <a:t>Click to edit Master title style</a:t>
            </a:r>
          </a:p>
        </p:txBody>
      </p:sp>
      <p:sp>
        <p:nvSpPr>
          <p:cNvPr id="3" name="Text Placeholder 2"/>
          <p:cNvSpPr>
            <a:spLocks noGrp="1"/>
          </p:cNvSpPr>
          <p:nvPr>
            <p:ph type="body" idx="1"/>
          </p:nvPr>
        </p:nvSpPr>
        <p:spPr>
          <a:xfrm>
            <a:off x="1371600" y="4267206"/>
            <a:ext cx="24688800" cy="12069235"/>
          </a:xfrm>
          <a:prstGeom prst="rect">
            <a:avLst/>
          </a:prstGeom>
        </p:spPr>
        <p:txBody>
          <a:bodyPr vert="horz" lIns="466532" tIns="233266" rIns="466532" bIns="23326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71600" y="16950272"/>
            <a:ext cx="6400800" cy="973666"/>
          </a:xfrm>
          <a:prstGeom prst="rect">
            <a:avLst/>
          </a:prstGeom>
        </p:spPr>
        <p:txBody>
          <a:bodyPr vert="horz" lIns="466532" tIns="233266" rIns="466532" bIns="233266" rtlCol="0" anchor="ctr"/>
          <a:lstStyle>
            <a:lvl1pPr algn="l">
              <a:defRPr sz="3566">
                <a:solidFill>
                  <a:schemeClr val="tx1">
                    <a:tint val="75000"/>
                  </a:schemeClr>
                </a:solidFill>
              </a:defRPr>
            </a:lvl1pPr>
          </a:lstStyle>
          <a:p>
            <a:fld id="{1EF3E760-9FC4-8A49-A6CF-4E1B2370CEBA}" type="datetimeFigureOut">
              <a:rPr lang="en-US" smtClean="0"/>
              <a:t>12/8/18</a:t>
            </a:fld>
            <a:endParaRPr lang="en-US"/>
          </a:p>
        </p:txBody>
      </p:sp>
      <p:sp>
        <p:nvSpPr>
          <p:cNvPr id="5" name="Footer Placeholder 4"/>
          <p:cNvSpPr>
            <a:spLocks noGrp="1"/>
          </p:cNvSpPr>
          <p:nvPr>
            <p:ph type="ftr" sz="quarter" idx="3"/>
          </p:nvPr>
        </p:nvSpPr>
        <p:spPr>
          <a:xfrm>
            <a:off x="9372600" y="16950272"/>
            <a:ext cx="8686800" cy="973666"/>
          </a:xfrm>
          <a:prstGeom prst="rect">
            <a:avLst/>
          </a:prstGeom>
        </p:spPr>
        <p:txBody>
          <a:bodyPr vert="horz" lIns="466532" tIns="233266" rIns="466532" bIns="233266" rtlCol="0" anchor="ctr"/>
          <a:lstStyle>
            <a:lvl1pPr algn="ctr">
              <a:defRPr sz="3566">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659600" y="16950272"/>
            <a:ext cx="6400800" cy="973666"/>
          </a:xfrm>
          <a:prstGeom prst="rect">
            <a:avLst/>
          </a:prstGeom>
        </p:spPr>
        <p:txBody>
          <a:bodyPr vert="horz" lIns="466532" tIns="233266" rIns="466532" bIns="233266" rtlCol="0" anchor="ctr"/>
          <a:lstStyle>
            <a:lvl1pPr algn="r">
              <a:defRPr sz="3566">
                <a:solidFill>
                  <a:schemeClr val="tx1">
                    <a:tint val="75000"/>
                  </a:schemeClr>
                </a:solidFill>
              </a:defRPr>
            </a:lvl1pPr>
          </a:lstStyle>
          <a:p>
            <a:fld id="{120D04E8-DAE1-A94C-B31D-99AF037B2215}" type="slidenum">
              <a:rPr lang="en-US" smtClean="0"/>
              <a:t>‹#›</a:t>
            </a:fld>
            <a:endParaRPr lang="en-US"/>
          </a:p>
        </p:txBody>
      </p:sp>
    </p:spTree>
    <p:extLst>
      <p:ext uri="{BB962C8B-B14F-4D97-AF65-F5344CB8AC3E}">
        <p14:creationId xmlns:p14="http://schemas.microsoft.com/office/powerpoint/2010/main" val="652896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363301" rtl="0" eaLnBrk="1" latinLnBrk="0" hangingPunct="1">
        <a:spcBef>
          <a:spcPct val="0"/>
        </a:spcBef>
        <a:buNone/>
        <a:defRPr sz="13092" kern="1200">
          <a:solidFill>
            <a:schemeClr val="tx1"/>
          </a:solidFill>
          <a:latin typeface="+mj-lt"/>
          <a:ea typeface="+mj-ea"/>
          <a:cs typeface="+mj-cs"/>
        </a:defRPr>
      </a:lvl1pPr>
    </p:titleStyle>
    <p:bodyStyle>
      <a:lvl1pPr marL="1022477" indent="-1022477" algn="l" defTabSz="1363301" rtl="0" eaLnBrk="1" latinLnBrk="0" hangingPunct="1">
        <a:spcBef>
          <a:spcPct val="20000"/>
        </a:spcBef>
        <a:buFont typeface="Arial"/>
        <a:buChar char="•"/>
        <a:defRPr sz="9585" kern="1200">
          <a:solidFill>
            <a:schemeClr val="tx1"/>
          </a:solidFill>
          <a:latin typeface="+mn-lt"/>
          <a:ea typeface="+mn-ea"/>
          <a:cs typeface="+mn-cs"/>
        </a:defRPr>
      </a:lvl1pPr>
      <a:lvl2pPr marL="2215364" indent="-852063" algn="l" defTabSz="1363301" rtl="0" eaLnBrk="1" latinLnBrk="0" hangingPunct="1">
        <a:spcBef>
          <a:spcPct val="20000"/>
        </a:spcBef>
        <a:buFont typeface="Arial"/>
        <a:buChar char="–"/>
        <a:defRPr sz="8358" kern="1200">
          <a:solidFill>
            <a:schemeClr val="tx1"/>
          </a:solidFill>
          <a:latin typeface="+mn-lt"/>
          <a:ea typeface="+mn-ea"/>
          <a:cs typeface="+mn-cs"/>
        </a:defRPr>
      </a:lvl2pPr>
      <a:lvl3pPr marL="3408252" indent="-681650" algn="l" defTabSz="1363301" rtl="0" eaLnBrk="1" latinLnBrk="0" hangingPunct="1">
        <a:spcBef>
          <a:spcPct val="20000"/>
        </a:spcBef>
        <a:buFont typeface="Arial"/>
        <a:buChar char="•"/>
        <a:defRPr sz="7188" kern="1200">
          <a:solidFill>
            <a:schemeClr val="tx1"/>
          </a:solidFill>
          <a:latin typeface="+mn-lt"/>
          <a:ea typeface="+mn-ea"/>
          <a:cs typeface="+mn-cs"/>
        </a:defRPr>
      </a:lvl3pPr>
      <a:lvl4pPr marL="4771554" indent="-681650" algn="l" defTabSz="1363301" rtl="0" eaLnBrk="1" latinLnBrk="0" hangingPunct="1">
        <a:spcBef>
          <a:spcPct val="20000"/>
        </a:spcBef>
        <a:buFont typeface="Arial"/>
        <a:buChar char="–"/>
        <a:defRPr sz="6020" kern="1200">
          <a:solidFill>
            <a:schemeClr val="tx1"/>
          </a:solidFill>
          <a:latin typeface="+mn-lt"/>
          <a:ea typeface="+mn-ea"/>
          <a:cs typeface="+mn-cs"/>
        </a:defRPr>
      </a:lvl4pPr>
      <a:lvl5pPr marL="6134855" indent="-681650" algn="l" defTabSz="1363301" rtl="0" eaLnBrk="1" latinLnBrk="0" hangingPunct="1">
        <a:spcBef>
          <a:spcPct val="20000"/>
        </a:spcBef>
        <a:buFont typeface="Arial"/>
        <a:buChar char="»"/>
        <a:defRPr sz="6020" kern="1200">
          <a:solidFill>
            <a:schemeClr val="tx1"/>
          </a:solidFill>
          <a:latin typeface="+mn-lt"/>
          <a:ea typeface="+mn-ea"/>
          <a:cs typeface="+mn-cs"/>
        </a:defRPr>
      </a:lvl5pPr>
      <a:lvl6pPr marL="7498155" indent="-681650" algn="l" defTabSz="1363301" rtl="0" eaLnBrk="1" latinLnBrk="0" hangingPunct="1">
        <a:spcBef>
          <a:spcPct val="20000"/>
        </a:spcBef>
        <a:buFont typeface="Arial"/>
        <a:buChar char="•"/>
        <a:defRPr sz="6020" kern="1200">
          <a:solidFill>
            <a:schemeClr val="tx1"/>
          </a:solidFill>
          <a:latin typeface="+mn-lt"/>
          <a:ea typeface="+mn-ea"/>
          <a:cs typeface="+mn-cs"/>
        </a:defRPr>
      </a:lvl6pPr>
      <a:lvl7pPr marL="8861456" indent="-681650" algn="l" defTabSz="1363301" rtl="0" eaLnBrk="1" latinLnBrk="0" hangingPunct="1">
        <a:spcBef>
          <a:spcPct val="20000"/>
        </a:spcBef>
        <a:buFont typeface="Arial"/>
        <a:buChar char="•"/>
        <a:defRPr sz="6020" kern="1200">
          <a:solidFill>
            <a:schemeClr val="tx1"/>
          </a:solidFill>
          <a:latin typeface="+mn-lt"/>
          <a:ea typeface="+mn-ea"/>
          <a:cs typeface="+mn-cs"/>
        </a:defRPr>
      </a:lvl7pPr>
      <a:lvl8pPr marL="10224756" indent="-681650" algn="l" defTabSz="1363301" rtl="0" eaLnBrk="1" latinLnBrk="0" hangingPunct="1">
        <a:spcBef>
          <a:spcPct val="20000"/>
        </a:spcBef>
        <a:buFont typeface="Arial"/>
        <a:buChar char="•"/>
        <a:defRPr sz="6020" kern="1200">
          <a:solidFill>
            <a:schemeClr val="tx1"/>
          </a:solidFill>
          <a:latin typeface="+mn-lt"/>
          <a:ea typeface="+mn-ea"/>
          <a:cs typeface="+mn-cs"/>
        </a:defRPr>
      </a:lvl8pPr>
      <a:lvl9pPr marL="11588058" indent="-681650" algn="l" defTabSz="1363301" rtl="0" eaLnBrk="1" latinLnBrk="0" hangingPunct="1">
        <a:spcBef>
          <a:spcPct val="20000"/>
        </a:spcBef>
        <a:buFont typeface="Arial"/>
        <a:buChar char="•"/>
        <a:defRPr sz="6020" kern="1200">
          <a:solidFill>
            <a:schemeClr val="tx1"/>
          </a:solidFill>
          <a:latin typeface="+mn-lt"/>
          <a:ea typeface="+mn-ea"/>
          <a:cs typeface="+mn-cs"/>
        </a:defRPr>
      </a:lvl9pPr>
    </p:bodyStyle>
    <p:otherStyle>
      <a:defPPr>
        <a:defRPr lang="en-US"/>
      </a:defPPr>
      <a:lvl1pPr marL="0" algn="l" defTabSz="1363301" rtl="0" eaLnBrk="1" latinLnBrk="0" hangingPunct="1">
        <a:defRPr sz="5376" kern="1200">
          <a:solidFill>
            <a:schemeClr val="tx1"/>
          </a:solidFill>
          <a:latin typeface="+mn-lt"/>
          <a:ea typeface="+mn-ea"/>
          <a:cs typeface="+mn-cs"/>
        </a:defRPr>
      </a:lvl1pPr>
      <a:lvl2pPr marL="1363301" algn="l" defTabSz="1363301" rtl="0" eaLnBrk="1" latinLnBrk="0" hangingPunct="1">
        <a:defRPr sz="5376" kern="1200">
          <a:solidFill>
            <a:schemeClr val="tx1"/>
          </a:solidFill>
          <a:latin typeface="+mn-lt"/>
          <a:ea typeface="+mn-ea"/>
          <a:cs typeface="+mn-cs"/>
        </a:defRPr>
      </a:lvl2pPr>
      <a:lvl3pPr marL="2726601" algn="l" defTabSz="1363301" rtl="0" eaLnBrk="1" latinLnBrk="0" hangingPunct="1">
        <a:defRPr sz="5376" kern="1200">
          <a:solidFill>
            <a:schemeClr val="tx1"/>
          </a:solidFill>
          <a:latin typeface="+mn-lt"/>
          <a:ea typeface="+mn-ea"/>
          <a:cs typeface="+mn-cs"/>
        </a:defRPr>
      </a:lvl3pPr>
      <a:lvl4pPr marL="4089903" algn="l" defTabSz="1363301" rtl="0" eaLnBrk="1" latinLnBrk="0" hangingPunct="1">
        <a:defRPr sz="5376" kern="1200">
          <a:solidFill>
            <a:schemeClr val="tx1"/>
          </a:solidFill>
          <a:latin typeface="+mn-lt"/>
          <a:ea typeface="+mn-ea"/>
          <a:cs typeface="+mn-cs"/>
        </a:defRPr>
      </a:lvl4pPr>
      <a:lvl5pPr marL="5453204" algn="l" defTabSz="1363301" rtl="0" eaLnBrk="1" latinLnBrk="0" hangingPunct="1">
        <a:defRPr sz="5376" kern="1200">
          <a:solidFill>
            <a:schemeClr val="tx1"/>
          </a:solidFill>
          <a:latin typeface="+mn-lt"/>
          <a:ea typeface="+mn-ea"/>
          <a:cs typeface="+mn-cs"/>
        </a:defRPr>
      </a:lvl5pPr>
      <a:lvl6pPr marL="6816504" algn="l" defTabSz="1363301" rtl="0" eaLnBrk="1" latinLnBrk="0" hangingPunct="1">
        <a:defRPr sz="5376" kern="1200">
          <a:solidFill>
            <a:schemeClr val="tx1"/>
          </a:solidFill>
          <a:latin typeface="+mn-lt"/>
          <a:ea typeface="+mn-ea"/>
          <a:cs typeface="+mn-cs"/>
        </a:defRPr>
      </a:lvl6pPr>
      <a:lvl7pPr marL="8179806" algn="l" defTabSz="1363301" rtl="0" eaLnBrk="1" latinLnBrk="0" hangingPunct="1">
        <a:defRPr sz="5376" kern="1200">
          <a:solidFill>
            <a:schemeClr val="tx1"/>
          </a:solidFill>
          <a:latin typeface="+mn-lt"/>
          <a:ea typeface="+mn-ea"/>
          <a:cs typeface="+mn-cs"/>
        </a:defRPr>
      </a:lvl7pPr>
      <a:lvl8pPr marL="9543107" algn="l" defTabSz="1363301" rtl="0" eaLnBrk="1" latinLnBrk="0" hangingPunct="1">
        <a:defRPr sz="5376" kern="1200">
          <a:solidFill>
            <a:schemeClr val="tx1"/>
          </a:solidFill>
          <a:latin typeface="+mn-lt"/>
          <a:ea typeface="+mn-ea"/>
          <a:cs typeface="+mn-cs"/>
        </a:defRPr>
      </a:lvl8pPr>
      <a:lvl9pPr marL="10906406" algn="l" defTabSz="1363301" rtl="0" eaLnBrk="1" latinLnBrk="0" hangingPunct="1">
        <a:defRPr sz="537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567401" y="3232387"/>
            <a:ext cx="7816992" cy="5399840"/>
          </a:xfrm>
          <a:prstGeom prst="rect">
            <a:avLst/>
          </a:prstGeom>
          <a:noFill/>
          <a:ln w="38100">
            <a:solidFill>
              <a:srgbClr val="8B1336"/>
            </a:solidFill>
          </a:ln>
          <a:effectLst/>
        </p:spPr>
        <p:style>
          <a:lnRef idx="1">
            <a:schemeClr val="accent1"/>
          </a:lnRef>
          <a:fillRef idx="3">
            <a:schemeClr val="accent1"/>
          </a:fillRef>
          <a:effectRef idx="2">
            <a:schemeClr val="accent1"/>
          </a:effectRef>
          <a:fontRef idx="minor">
            <a:schemeClr val="lt1"/>
          </a:fontRef>
        </p:style>
        <p:txBody>
          <a:bodyPr lIns="56802" tIns="28401" rIns="56802" bIns="28401" rtlCol="0" anchor="ctr"/>
          <a:lstStyle/>
          <a:p>
            <a:pPr algn="ctr"/>
            <a:endParaRPr lang="en-US" sz="4766"/>
          </a:p>
        </p:txBody>
      </p:sp>
      <p:sp>
        <p:nvSpPr>
          <p:cNvPr id="10" name="Rectangle 9"/>
          <p:cNvSpPr>
            <a:spLocks noChangeArrowheads="1"/>
          </p:cNvSpPr>
          <p:nvPr/>
        </p:nvSpPr>
        <p:spPr bwMode="auto">
          <a:xfrm>
            <a:off x="533399" y="3039097"/>
            <a:ext cx="7875289" cy="770902"/>
          </a:xfrm>
          <a:prstGeom prst="rect">
            <a:avLst/>
          </a:prstGeom>
          <a:solidFill>
            <a:srgbClr val="8B1336"/>
          </a:solidFill>
          <a:ln>
            <a:noFill/>
          </a:ln>
          <a:extLst/>
        </p:spPr>
        <p:txBody>
          <a:bodyPr lIns="56802" tIns="28401" rIns="56802" bIns="28401" anchor="ctr" anchorCtr="0"/>
          <a:lstStyle/>
          <a:p>
            <a:pPr algn="ctr"/>
            <a:r>
              <a:rPr lang="en-US" sz="2800" b="1" dirty="0">
                <a:solidFill>
                  <a:schemeClr val="bg1"/>
                </a:solidFill>
                <a:latin typeface="Helvetica" pitchFamily="2" charset="0"/>
                <a:cs typeface="Arial"/>
              </a:rPr>
              <a:t>Introduction</a:t>
            </a:r>
          </a:p>
        </p:txBody>
      </p:sp>
      <p:sp>
        <p:nvSpPr>
          <p:cNvPr id="17" name="Rectangle 16"/>
          <p:cNvSpPr/>
          <p:nvPr/>
        </p:nvSpPr>
        <p:spPr>
          <a:xfrm>
            <a:off x="2301695" y="-2124353"/>
            <a:ext cx="15226208" cy="650917"/>
          </a:xfrm>
          <a:prstGeom prst="rect">
            <a:avLst/>
          </a:prstGeom>
        </p:spPr>
        <p:txBody>
          <a:bodyPr wrap="square" lIns="56802" tIns="28401" rIns="56802" bIns="28401">
            <a:spAutoFit/>
          </a:bodyPr>
          <a:lstStyle/>
          <a:p>
            <a:pPr algn="ctr"/>
            <a:endParaRPr lang="en-US" sz="3857" dirty="0">
              <a:solidFill>
                <a:srgbClr val="C00000"/>
              </a:solidFill>
            </a:endParaRPr>
          </a:p>
        </p:txBody>
      </p:sp>
      <p:sp>
        <p:nvSpPr>
          <p:cNvPr id="285" name="Rectangle 284"/>
          <p:cNvSpPr>
            <a:spLocks noChangeArrowheads="1"/>
          </p:cNvSpPr>
          <p:nvPr/>
        </p:nvSpPr>
        <p:spPr bwMode="auto">
          <a:xfrm>
            <a:off x="18011378" y="13887938"/>
            <a:ext cx="8984960" cy="672459"/>
          </a:xfrm>
          <a:prstGeom prst="rect">
            <a:avLst/>
          </a:prstGeom>
          <a:solidFill>
            <a:srgbClr val="8B1336"/>
          </a:solidFill>
          <a:ln>
            <a:noFill/>
          </a:ln>
          <a:extLst/>
        </p:spPr>
        <p:txBody>
          <a:bodyPr lIns="56802" tIns="28401" rIns="56802" bIns="28401" anchor="ctr" anchorCtr="0"/>
          <a:lstStyle/>
          <a:p>
            <a:pPr algn="ctr"/>
            <a:r>
              <a:rPr lang="en-US" sz="2800" b="1" dirty="0">
                <a:solidFill>
                  <a:schemeClr val="bg1"/>
                </a:solidFill>
                <a:latin typeface="Helvetica" pitchFamily="2" charset="0"/>
                <a:cs typeface="Arial"/>
              </a:rPr>
              <a:t>Summary</a:t>
            </a:r>
          </a:p>
        </p:txBody>
      </p:sp>
      <p:sp>
        <p:nvSpPr>
          <p:cNvPr id="286" name="Rectangle 285"/>
          <p:cNvSpPr/>
          <p:nvPr/>
        </p:nvSpPr>
        <p:spPr>
          <a:xfrm>
            <a:off x="17989840" y="13925650"/>
            <a:ext cx="8984960" cy="3981350"/>
          </a:xfrm>
          <a:prstGeom prst="rect">
            <a:avLst/>
          </a:prstGeom>
          <a:noFill/>
          <a:ln w="38100">
            <a:solidFill>
              <a:srgbClr val="8B1336"/>
            </a:solidFill>
          </a:ln>
          <a:effectLst/>
        </p:spPr>
        <p:style>
          <a:lnRef idx="1">
            <a:schemeClr val="accent1"/>
          </a:lnRef>
          <a:fillRef idx="3">
            <a:schemeClr val="accent1"/>
          </a:fillRef>
          <a:effectRef idx="2">
            <a:schemeClr val="accent1"/>
          </a:effectRef>
          <a:fontRef idx="minor">
            <a:schemeClr val="lt1"/>
          </a:fontRef>
        </p:style>
        <p:txBody>
          <a:bodyPr lIns="56802" tIns="28401" rIns="56802" bIns="28401" rtlCol="0" anchor="ctr"/>
          <a:lstStyle/>
          <a:p>
            <a:pPr algn="ctr"/>
            <a:endParaRPr lang="en-US" sz="4766"/>
          </a:p>
        </p:txBody>
      </p:sp>
      <p:sp>
        <p:nvSpPr>
          <p:cNvPr id="56" name="Rectangle 55"/>
          <p:cNvSpPr/>
          <p:nvPr/>
        </p:nvSpPr>
        <p:spPr>
          <a:xfrm>
            <a:off x="592563" y="3845267"/>
            <a:ext cx="7662202" cy="6808179"/>
          </a:xfrm>
          <a:prstGeom prst="rect">
            <a:avLst/>
          </a:prstGeom>
        </p:spPr>
        <p:txBody>
          <a:bodyPr wrap="square" lIns="56802" tIns="28401" rIns="56802" bIns="28401">
            <a:spAutoFit/>
          </a:bodyPr>
          <a:lstStyle/>
          <a:p>
            <a:pPr marL="326579" indent="-326579">
              <a:buFont typeface="Arial" panose="020B0604020202020204" pitchFamily="34" charset="0"/>
              <a:buChar char="•"/>
            </a:pPr>
            <a:r>
              <a:rPr lang="en-US" sz="2000" dirty="0">
                <a:latin typeface="Helvetica" pitchFamily="2" charset="0"/>
              </a:rPr>
              <a:t>OHs often suffer from </a:t>
            </a:r>
            <a:r>
              <a:rPr lang="en-US" sz="2000" b="1" dirty="0">
                <a:latin typeface="Helvetica" pitchFamily="2" charset="0"/>
              </a:rPr>
              <a:t>overcrowding and long wait times</a:t>
            </a:r>
            <a:r>
              <a:rPr lang="en-US" sz="2000" dirty="0">
                <a:latin typeface="Helvetica" pitchFamily="2" charset="0"/>
              </a:rPr>
              <a:t>, stressing both students and instructors. </a:t>
            </a:r>
          </a:p>
          <a:p>
            <a:pPr marL="326579" indent="-326579">
              <a:buFont typeface="Arial" panose="020B0604020202020204" pitchFamily="34" charset="0"/>
              <a:buChar char="•"/>
            </a:pPr>
            <a:endParaRPr lang="en-US" sz="2000" dirty="0">
              <a:latin typeface="Helvetica" pitchFamily="2" charset="0"/>
            </a:endParaRPr>
          </a:p>
          <a:p>
            <a:pPr marL="326579" indent="-326579">
              <a:buFont typeface="Arial" panose="020B0604020202020204" pitchFamily="34" charset="0"/>
              <a:buChar char="•"/>
            </a:pPr>
            <a:r>
              <a:rPr lang="en-US" sz="2000" dirty="0">
                <a:latin typeface="Helvetica" pitchFamily="2" charset="0"/>
              </a:rPr>
              <a:t>If we could accurately predict the expected workload at a given OH, TAs can be better allocated. </a:t>
            </a:r>
          </a:p>
          <a:p>
            <a:pPr marL="326579" indent="-326579">
              <a:buFont typeface="Arial" panose="020B0604020202020204" pitchFamily="34" charset="0"/>
              <a:buChar char="•"/>
            </a:pPr>
            <a:endParaRPr lang="en-US" sz="2000" dirty="0">
              <a:latin typeface="Helvetica" pitchFamily="2" charset="0"/>
            </a:endParaRPr>
          </a:p>
          <a:p>
            <a:pPr marL="326579" indent="-326579">
              <a:buFont typeface="Arial" panose="020B0604020202020204" pitchFamily="34" charset="0"/>
              <a:buChar char="•"/>
            </a:pPr>
            <a:r>
              <a:rPr lang="en-US" sz="2000" dirty="0" err="1">
                <a:latin typeface="Helvetica" pitchFamily="2" charset="0"/>
              </a:rPr>
              <a:t>QueueStatus</a:t>
            </a:r>
            <a:r>
              <a:rPr lang="en-US" sz="2000" dirty="0">
                <a:latin typeface="Helvetica" pitchFamily="2" charset="0"/>
              </a:rPr>
              <a:t>, Carta, and course syllabi provide a wealth of information that can be used. </a:t>
            </a:r>
          </a:p>
          <a:p>
            <a:pPr marL="326579" indent="-326579">
              <a:buFont typeface="Arial" panose="020B0604020202020204" pitchFamily="34" charset="0"/>
              <a:buChar char="•"/>
            </a:pPr>
            <a:endParaRPr lang="en-US" sz="2000" dirty="0">
              <a:latin typeface="Helvetica" pitchFamily="2" charset="0"/>
            </a:endParaRPr>
          </a:p>
          <a:p>
            <a:pPr marL="326579" indent="-326579">
              <a:buFont typeface="Arial" panose="020B0604020202020204" pitchFamily="34" charset="0"/>
              <a:buChar char="•"/>
            </a:pPr>
            <a:r>
              <a:rPr lang="en-US" sz="2000" dirty="0">
                <a:latin typeface="Helvetica" pitchFamily="2" charset="0"/>
              </a:rPr>
              <a:t>We trained a </a:t>
            </a:r>
            <a:r>
              <a:rPr lang="en-US" sz="2000" b="1" dirty="0">
                <a:latin typeface="Helvetica" pitchFamily="2" charset="0"/>
              </a:rPr>
              <a:t>neural network model that predicts student load influx</a:t>
            </a:r>
            <a:r>
              <a:rPr lang="en-US" sz="2000" dirty="0">
                <a:latin typeface="Helvetica" pitchFamily="2" charset="0"/>
              </a:rPr>
              <a:t> </a:t>
            </a:r>
            <a:r>
              <a:rPr lang="en-US" sz="2000" b="1" dirty="0">
                <a:latin typeface="Helvetica" pitchFamily="2" charset="0"/>
              </a:rPr>
              <a:t>(expected serve time * # sign-ups) </a:t>
            </a:r>
            <a:r>
              <a:rPr lang="en-US" sz="2000" dirty="0">
                <a:latin typeface="Helvetica" pitchFamily="2" charset="0"/>
              </a:rPr>
              <a:t>at OH on an hourly basis, for any course.</a:t>
            </a:r>
          </a:p>
          <a:p>
            <a:pPr marL="326579" indent="-326579">
              <a:buFont typeface="Arial" panose="020B0604020202020204" pitchFamily="34" charset="0"/>
              <a:buChar char="•"/>
            </a:pPr>
            <a:endParaRPr lang="en-US" sz="2000" dirty="0">
              <a:latin typeface="Helvetica" pitchFamily="2" charset="0"/>
            </a:endParaRPr>
          </a:p>
          <a:p>
            <a:pPr marL="326579" indent="-326579">
              <a:buFont typeface="Arial" panose="020B0604020202020204" pitchFamily="34" charset="0"/>
              <a:buChar char="•"/>
            </a:pPr>
            <a:r>
              <a:rPr lang="en-US" sz="2000" dirty="0">
                <a:latin typeface="Helvetica" pitchFamily="2" charset="0"/>
              </a:rPr>
              <a:t>With these predictions, we now </a:t>
            </a:r>
            <a:r>
              <a:rPr lang="en-US" sz="2000" b="1" dirty="0">
                <a:latin typeface="Helvetica" pitchFamily="2" charset="0"/>
              </a:rPr>
              <a:t>optimize</a:t>
            </a:r>
            <a:r>
              <a:rPr lang="en-US" sz="2000" dirty="0">
                <a:latin typeface="Helvetica" pitchFamily="2" charset="0"/>
              </a:rPr>
              <a:t> </a:t>
            </a:r>
            <a:r>
              <a:rPr lang="en-US" sz="2000" b="1" dirty="0">
                <a:latin typeface="Helvetica" pitchFamily="2" charset="0"/>
              </a:rPr>
              <a:t>TA scheduling </a:t>
            </a:r>
            <a:r>
              <a:rPr lang="en-US" sz="2000" dirty="0">
                <a:latin typeface="Helvetica" pitchFamily="2" charset="0"/>
              </a:rPr>
              <a:t>given </a:t>
            </a:r>
            <a:r>
              <a:rPr lang="en-US" sz="2000" b="1" dirty="0">
                <a:latin typeface="Helvetica" pitchFamily="2" charset="0"/>
              </a:rPr>
              <a:t>realistic</a:t>
            </a:r>
            <a:r>
              <a:rPr lang="en-US" sz="2000" dirty="0">
                <a:latin typeface="Helvetica" pitchFamily="2" charset="0"/>
              </a:rPr>
              <a:t> </a:t>
            </a:r>
            <a:r>
              <a:rPr lang="en-US" sz="2000" b="1" dirty="0">
                <a:latin typeface="Helvetica" pitchFamily="2" charset="0"/>
              </a:rPr>
              <a:t>constraints</a:t>
            </a:r>
            <a:r>
              <a:rPr lang="en-US" sz="2000" dirty="0">
                <a:latin typeface="Helvetica" pitchFamily="2" charset="0"/>
              </a:rPr>
              <a:t>. </a:t>
            </a:r>
          </a:p>
          <a:p>
            <a:pPr marL="326579" indent="-326579">
              <a:buFont typeface="Arial" panose="020B0604020202020204" pitchFamily="34" charset="0"/>
              <a:buChar char="•"/>
            </a:pPr>
            <a:endParaRPr lang="en-US" sz="1800" dirty="0">
              <a:latin typeface="Helvetica" pitchFamily="2" charset="0"/>
            </a:endParaRPr>
          </a:p>
          <a:p>
            <a:endParaRPr lang="en-US" sz="2000" dirty="0"/>
          </a:p>
          <a:p>
            <a:pPr marL="326579" indent="-326579">
              <a:buFont typeface="Arial" panose="020B0604020202020204" pitchFamily="34" charset="0"/>
              <a:buChar char="•"/>
            </a:pPr>
            <a:endParaRPr lang="en-US" sz="2000" dirty="0"/>
          </a:p>
          <a:p>
            <a:pPr marL="326579" indent="-326579">
              <a:buFont typeface="Arial" panose="020B0604020202020204" pitchFamily="34" charset="0"/>
              <a:buChar char="•"/>
            </a:pPr>
            <a:endParaRPr lang="en-US" sz="2000" dirty="0"/>
          </a:p>
          <a:p>
            <a:pPr algn="just">
              <a:lnSpc>
                <a:spcPct val="110000"/>
              </a:lnSpc>
            </a:pPr>
            <a:endParaRPr lang="en-GB" sz="1870" dirty="0"/>
          </a:p>
          <a:p>
            <a:pPr marL="217688" indent="-217688" algn="just">
              <a:lnSpc>
                <a:spcPct val="110000"/>
              </a:lnSpc>
              <a:buFont typeface="Arial"/>
              <a:buChar char="•"/>
            </a:pPr>
            <a:endParaRPr lang="en-GB" sz="1870" dirty="0"/>
          </a:p>
          <a:p>
            <a:pPr marL="217688" indent="-217688" algn="just">
              <a:lnSpc>
                <a:spcPct val="110000"/>
              </a:lnSpc>
              <a:buFont typeface="Arial"/>
              <a:buChar char="•"/>
            </a:pPr>
            <a:endParaRPr lang="en-GB" sz="1870" dirty="0"/>
          </a:p>
        </p:txBody>
      </p:sp>
      <p:sp>
        <p:nvSpPr>
          <p:cNvPr id="58" name="Rectangle 57"/>
          <p:cNvSpPr>
            <a:spLocks noChangeArrowheads="1"/>
          </p:cNvSpPr>
          <p:nvPr/>
        </p:nvSpPr>
        <p:spPr bwMode="auto">
          <a:xfrm>
            <a:off x="567399" y="8862207"/>
            <a:ext cx="7826825" cy="723657"/>
          </a:xfrm>
          <a:prstGeom prst="rect">
            <a:avLst/>
          </a:prstGeom>
          <a:solidFill>
            <a:srgbClr val="8B1336"/>
          </a:solidFill>
          <a:ln>
            <a:noFill/>
          </a:ln>
          <a:extLst/>
        </p:spPr>
        <p:txBody>
          <a:bodyPr lIns="56802" tIns="28401" rIns="56802" bIns="28401" anchor="ctr" anchorCtr="0"/>
          <a:lstStyle/>
          <a:p>
            <a:pPr algn="ctr"/>
            <a:r>
              <a:rPr lang="en-US" sz="2800" b="1" dirty="0">
                <a:solidFill>
                  <a:schemeClr val="bg1"/>
                </a:solidFill>
                <a:latin typeface="Helvetica" pitchFamily="2" charset="0"/>
                <a:cs typeface="Arial"/>
              </a:rPr>
              <a:t>Class Statistics</a:t>
            </a:r>
          </a:p>
        </p:txBody>
      </p:sp>
      <p:sp>
        <p:nvSpPr>
          <p:cNvPr id="64" name="Rectangle 63"/>
          <p:cNvSpPr/>
          <p:nvPr/>
        </p:nvSpPr>
        <p:spPr>
          <a:xfrm>
            <a:off x="17983200" y="2931878"/>
            <a:ext cx="8984960" cy="11012722"/>
          </a:xfrm>
          <a:prstGeom prst="rect">
            <a:avLst/>
          </a:prstGeom>
          <a:noFill/>
          <a:ln w="38100">
            <a:solidFill>
              <a:srgbClr val="8B1336"/>
            </a:solidFill>
          </a:ln>
          <a:effectLst/>
        </p:spPr>
        <p:style>
          <a:lnRef idx="1">
            <a:schemeClr val="accent1"/>
          </a:lnRef>
          <a:fillRef idx="3">
            <a:schemeClr val="accent1"/>
          </a:fillRef>
          <a:effectRef idx="2">
            <a:schemeClr val="accent1"/>
          </a:effectRef>
          <a:fontRef idx="minor">
            <a:schemeClr val="lt1"/>
          </a:fontRef>
        </p:style>
        <p:txBody>
          <a:bodyPr lIns="56802" tIns="28401" rIns="56802" bIns="28401" rtlCol="0" anchor="ctr"/>
          <a:lstStyle/>
          <a:p>
            <a:pPr algn="ctr"/>
            <a:endParaRPr lang="en-US" sz="4766"/>
          </a:p>
        </p:txBody>
      </p:sp>
      <p:sp>
        <p:nvSpPr>
          <p:cNvPr id="18" name="Rectangle 17"/>
          <p:cNvSpPr/>
          <p:nvPr/>
        </p:nvSpPr>
        <p:spPr>
          <a:xfrm>
            <a:off x="1938560" y="990600"/>
            <a:ext cx="23097393" cy="1820596"/>
          </a:xfrm>
          <a:prstGeom prst="rect">
            <a:avLst/>
          </a:prstGeom>
          <a:solidFill>
            <a:schemeClr val="bg1"/>
          </a:solidFill>
        </p:spPr>
        <p:txBody>
          <a:bodyPr wrap="square" lIns="56802" tIns="28401" rIns="56802" bIns="28401">
            <a:spAutoFit/>
          </a:bodyPr>
          <a:lstStyle/>
          <a:p>
            <a:pPr algn="ctr"/>
            <a:endParaRPr lang="en-US" sz="2858" i="1" dirty="0">
              <a:latin typeface="Garamond" panose="02020404030301010803" pitchFamily="18" charset="0"/>
              <a:ea typeface="Arial" charset="0"/>
              <a:cs typeface="Arial"/>
            </a:endParaRPr>
          </a:p>
          <a:p>
            <a:pPr algn="ctr"/>
            <a:r>
              <a:rPr lang="en-US" sz="4000" dirty="0" err="1">
                <a:latin typeface="Garamond" panose="02020404030301010803" pitchFamily="18" charset="0"/>
                <a:ea typeface="Arial" charset="0"/>
                <a:cs typeface="Arial"/>
              </a:rPr>
              <a:t>Avoy</a:t>
            </a:r>
            <a:r>
              <a:rPr lang="en-US" sz="4000" dirty="0">
                <a:latin typeface="Garamond" panose="02020404030301010803" pitchFamily="18" charset="0"/>
                <a:ea typeface="Arial" charset="0"/>
                <a:cs typeface="Arial"/>
              </a:rPr>
              <a:t> </a:t>
            </a:r>
            <a:r>
              <a:rPr lang="en-US" sz="4000" dirty="0" err="1">
                <a:latin typeface="Garamond" panose="02020404030301010803" pitchFamily="18" charset="0"/>
                <a:ea typeface="Arial" charset="0"/>
                <a:cs typeface="Arial"/>
              </a:rPr>
              <a:t>Datta</a:t>
            </a:r>
            <a:r>
              <a:rPr lang="en-US" sz="4000" dirty="0">
                <a:latin typeface="Garamond" panose="02020404030301010803" pitchFamily="18" charset="0"/>
                <a:ea typeface="Arial" charset="0"/>
                <a:cs typeface="Arial"/>
              </a:rPr>
              <a:t>, Dian Ang Yap, Zheng Yan</a:t>
            </a:r>
          </a:p>
          <a:p>
            <a:pPr algn="ctr"/>
            <a:endParaRPr lang="en-US" sz="1400" i="1" dirty="0">
              <a:latin typeface="Helvetica" pitchFamily="2" charset="0"/>
              <a:ea typeface="Arial" charset="0"/>
              <a:cs typeface="Arial"/>
            </a:endParaRPr>
          </a:p>
          <a:p>
            <a:pPr algn="ctr"/>
            <a:r>
              <a:rPr lang="en-US" sz="3200" dirty="0">
                <a:latin typeface="Helvetica" pitchFamily="2" charset="0"/>
                <a:ea typeface="Arial" charset="0"/>
                <a:cs typeface="Arial"/>
              </a:rPr>
              <a:t>Note: This project is shared between CS221 and CS229. For CS221, we focus on TA scheduling.</a:t>
            </a:r>
            <a:endParaRPr lang="en-US" sz="3200" dirty="0">
              <a:latin typeface="Helvetica" pitchFamily="2" charset="0"/>
              <a:ea typeface="Arial" charset="0"/>
              <a:cs typeface="Arial" charset="0"/>
            </a:endParaRPr>
          </a:p>
        </p:txBody>
      </p:sp>
      <p:sp>
        <p:nvSpPr>
          <p:cNvPr id="26" name="Rectangle 25"/>
          <p:cNvSpPr/>
          <p:nvPr/>
        </p:nvSpPr>
        <p:spPr>
          <a:xfrm>
            <a:off x="1188393" y="9661046"/>
            <a:ext cx="6700698" cy="417037"/>
          </a:xfrm>
          <a:prstGeom prst="rect">
            <a:avLst/>
          </a:prstGeom>
        </p:spPr>
        <p:txBody>
          <a:bodyPr wrap="square">
            <a:spAutoFit/>
          </a:bodyPr>
          <a:lstStyle/>
          <a:p>
            <a:pPr algn="ctr">
              <a:lnSpc>
                <a:spcPct val="110000"/>
              </a:lnSpc>
            </a:pPr>
            <a:r>
              <a:rPr lang="en-US" sz="2000" b="1" dirty="0">
                <a:latin typeface="Helvetica" pitchFamily="2" charset="0"/>
                <a:cs typeface="Arial"/>
              </a:rPr>
              <a:t>Table 1: Statistics for sample of classes (4/8 shown)</a:t>
            </a:r>
          </a:p>
        </p:txBody>
      </p:sp>
      <p:sp>
        <p:nvSpPr>
          <p:cNvPr id="57" name="Rectangle 56"/>
          <p:cNvSpPr/>
          <p:nvPr/>
        </p:nvSpPr>
        <p:spPr>
          <a:xfrm>
            <a:off x="567399" y="8862207"/>
            <a:ext cx="7833192" cy="2846187"/>
          </a:xfrm>
          <a:prstGeom prst="rect">
            <a:avLst/>
          </a:prstGeom>
          <a:noFill/>
          <a:ln w="38100">
            <a:solidFill>
              <a:srgbClr val="8B1336"/>
            </a:solidFill>
          </a:ln>
          <a:effectLst/>
        </p:spPr>
        <p:style>
          <a:lnRef idx="1">
            <a:schemeClr val="accent1"/>
          </a:lnRef>
          <a:fillRef idx="3">
            <a:schemeClr val="accent1"/>
          </a:fillRef>
          <a:effectRef idx="2">
            <a:schemeClr val="accent1"/>
          </a:effectRef>
          <a:fontRef idx="minor">
            <a:schemeClr val="lt1"/>
          </a:fontRef>
        </p:style>
        <p:txBody>
          <a:bodyPr lIns="56802" tIns="28401" rIns="56802" bIns="28401" rtlCol="0" anchor="ctr"/>
          <a:lstStyle/>
          <a:p>
            <a:pPr algn="ctr"/>
            <a:endParaRPr lang="en-US" sz="4766"/>
          </a:p>
        </p:txBody>
      </p:sp>
      <p:sp>
        <p:nvSpPr>
          <p:cNvPr id="45" name="Rectangle 44"/>
          <p:cNvSpPr/>
          <p:nvPr/>
        </p:nvSpPr>
        <p:spPr>
          <a:xfrm>
            <a:off x="8963152" y="19432205"/>
            <a:ext cx="8386122" cy="2578858"/>
          </a:xfrm>
          <a:prstGeom prst="rect">
            <a:avLst/>
          </a:prstGeom>
          <a:noFill/>
          <a:ln w="38100">
            <a:solidFill>
              <a:srgbClr val="8B1336"/>
            </a:solidFill>
          </a:ln>
          <a:effectLst/>
        </p:spPr>
        <p:style>
          <a:lnRef idx="1">
            <a:schemeClr val="accent1"/>
          </a:lnRef>
          <a:fillRef idx="3">
            <a:schemeClr val="accent1"/>
          </a:fillRef>
          <a:effectRef idx="2">
            <a:schemeClr val="accent1"/>
          </a:effectRef>
          <a:fontRef idx="minor">
            <a:schemeClr val="lt1"/>
          </a:fontRef>
        </p:style>
        <p:txBody>
          <a:bodyPr lIns="56802" tIns="28401" rIns="56802" bIns="28401" rtlCol="0" anchor="ctr"/>
          <a:lstStyle/>
          <a:p>
            <a:pPr algn="ctr"/>
            <a:endParaRPr lang="en-US" sz="4766"/>
          </a:p>
        </p:txBody>
      </p:sp>
      <p:sp>
        <p:nvSpPr>
          <p:cNvPr id="5" name="Rectangle 4"/>
          <p:cNvSpPr/>
          <p:nvPr/>
        </p:nvSpPr>
        <p:spPr>
          <a:xfrm>
            <a:off x="9276825" y="15694580"/>
            <a:ext cx="7390745" cy="650050"/>
          </a:xfrm>
          <a:prstGeom prst="rect">
            <a:avLst/>
          </a:prstGeom>
        </p:spPr>
        <p:txBody>
          <a:bodyPr wrap="square">
            <a:spAutoFit/>
          </a:bodyPr>
          <a:lstStyle/>
          <a:p>
            <a:pPr algn="just"/>
            <a:r>
              <a:rPr lang="en-GB" sz="1169" dirty="0">
                <a:latin typeface="Calibri" charset="0"/>
                <a:ea typeface="Calibri" charset="0"/>
                <a:cs typeface="Calibri" charset="0"/>
              </a:rPr>
              <a:t>. </a:t>
            </a:r>
            <a:endParaRPr lang="en-US" sz="1169" dirty="0">
              <a:latin typeface="Calibri" charset="0"/>
              <a:ea typeface="Calibri" charset="0"/>
              <a:cs typeface="Calibri" charset="0"/>
            </a:endParaRPr>
          </a:p>
          <a:p>
            <a:pPr algn="just"/>
            <a:endParaRPr lang="en-US" sz="1169" dirty="0">
              <a:latin typeface="Calibri" charset="0"/>
              <a:ea typeface="Calibri" charset="0"/>
              <a:cs typeface="Calibri" charset="0"/>
            </a:endParaRPr>
          </a:p>
          <a:p>
            <a:pPr algn="just"/>
            <a:endParaRPr lang="en-US" sz="1286" dirty="0">
              <a:latin typeface="Arial"/>
              <a:cs typeface="Arial"/>
            </a:endParaRPr>
          </a:p>
        </p:txBody>
      </p:sp>
      <p:sp>
        <p:nvSpPr>
          <p:cNvPr id="50" name="Rectangle 49"/>
          <p:cNvSpPr>
            <a:spLocks noChangeArrowheads="1"/>
          </p:cNvSpPr>
          <p:nvPr/>
        </p:nvSpPr>
        <p:spPr bwMode="auto">
          <a:xfrm>
            <a:off x="8894321" y="18765502"/>
            <a:ext cx="8451256" cy="674320"/>
          </a:xfrm>
          <a:prstGeom prst="rect">
            <a:avLst/>
          </a:prstGeom>
          <a:solidFill>
            <a:srgbClr val="8B1336"/>
          </a:solidFill>
          <a:ln>
            <a:noFill/>
          </a:ln>
          <a:extLst/>
        </p:spPr>
        <p:txBody>
          <a:bodyPr lIns="56802" tIns="28401" rIns="56802" bIns="28401" anchor="ctr" anchorCtr="0"/>
          <a:lstStyle/>
          <a:p>
            <a:pPr algn="ctr"/>
            <a:r>
              <a:rPr lang="en-US" sz="2800" b="1" dirty="0">
                <a:solidFill>
                  <a:schemeClr val="bg1"/>
                </a:solidFill>
                <a:latin typeface="Helvetica" pitchFamily="2" charset="0"/>
                <a:cs typeface="Arial"/>
              </a:rPr>
              <a:t>References</a:t>
            </a:r>
          </a:p>
        </p:txBody>
      </p:sp>
      <p:sp>
        <p:nvSpPr>
          <p:cNvPr id="49" name="Rectangle 48"/>
          <p:cNvSpPr/>
          <p:nvPr/>
        </p:nvSpPr>
        <p:spPr>
          <a:xfrm>
            <a:off x="8948351" y="3086772"/>
            <a:ext cx="8391462" cy="14820227"/>
          </a:xfrm>
          <a:prstGeom prst="rect">
            <a:avLst/>
          </a:prstGeom>
          <a:noFill/>
          <a:ln w="38100">
            <a:solidFill>
              <a:srgbClr val="8B1336"/>
            </a:solidFill>
          </a:ln>
          <a:effectLst/>
        </p:spPr>
        <p:style>
          <a:lnRef idx="1">
            <a:schemeClr val="accent1"/>
          </a:lnRef>
          <a:fillRef idx="3">
            <a:schemeClr val="accent1"/>
          </a:fillRef>
          <a:effectRef idx="2">
            <a:schemeClr val="accent1"/>
          </a:effectRef>
          <a:fontRef idx="minor">
            <a:schemeClr val="lt1"/>
          </a:fontRef>
        </p:style>
        <p:txBody>
          <a:bodyPr lIns="56802" tIns="28401" rIns="56802" bIns="28401" rtlCol="0" anchor="ctr"/>
          <a:lstStyle/>
          <a:p>
            <a:pPr algn="ctr"/>
            <a:endParaRPr lang="en-US" sz="4766"/>
          </a:p>
        </p:txBody>
      </p:sp>
      <p:sp>
        <p:nvSpPr>
          <p:cNvPr id="69" name="Rectangle 68"/>
          <p:cNvSpPr>
            <a:spLocks noChangeArrowheads="1"/>
          </p:cNvSpPr>
          <p:nvPr/>
        </p:nvSpPr>
        <p:spPr bwMode="auto">
          <a:xfrm>
            <a:off x="17983200" y="3048000"/>
            <a:ext cx="8984960" cy="762000"/>
          </a:xfrm>
          <a:prstGeom prst="rect">
            <a:avLst/>
          </a:prstGeom>
          <a:solidFill>
            <a:srgbClr val="8B1336"/>
          </a:solidFill>
          <a:ln>
            <a:noFill/>
          </a:ln>
          <a:extLst/>
        </p:spPr>
        <p:txBody>
          <a:bodyPr lIns="56802" tIns="28401" rIns="56802" bIns="28401" anchor="ctr" anchorCtr="0"/>
          <a:lstStyle/>
          <a:p>
            <a:pPr algn="ctr"/>
            <a:r>
              <a:rPr lang="en-US" sz="2800" b="1">
                <a:solidFill>
                  <a:schemeClr val="bg1"/>
                </a:solidFill>
                <a:latin typeface="Helvetica" pitchFamily="2" charset="0"/>
                <a:cs typeface="Arial"/>
              </a:rPr>
              <a:t>   Results</a:t>
            </a:r>
            <a:endParaRPr lang="en-US" sz="2800" b="1" dirty="0">
              <a:solidFill>
                <a:schemeClr val="bg1"/>
              </a:solidFill>
              <a:latin typeface="Helvetica" pitchFamily="2" charset="0"/>
              <a:cs typeface="Arial"/>
            </a:endParaRPr>
          </a:p>
        </p:txBody>
      </p:sp>
      <p:sp>
        <p:nvSpPr>
          <p:cNvPr id="93" name="Rectangle 92"/>
          <p:cNvSpPr/>
          <p:nvPr/>
        </p:nvSpPr>
        <p:spPr>
          <a:xfrm>
            <a:off x="17222648" y="8177231"/>
            <a:ext cx="7645607" cy="2467599"/>
          </a:xfrm>
          <a:prstGeom prst="rect">
            <a:avLst/>
          </a:prstGeom>
        </p:spPr>
        <p:txBody>
          <a:bodyPr wrap="square">
            <a:spAutoFit/>
          </a:bodyPr>
          <a:lstStyle/>
          <a:p>
            <a:pPr marL="267206" indent="-267206" algn="just">
              <a:buFont typeface="Arial" charset="0"/>
              <a:buChar char="•"/>
            </a:pPr>
            <a:endParaRPr lang="en-GB" sz="1715" dirty="0"/>
          </a:p>
          <a:p>
            <a:pPr marL="267206" indent="-267206" algn="just">
              <a:buFont typeface="Arial" charset="0"/>
              <a:buChar char="•"/>
            </a:pPr>
            <a:endParaRPr lang="en-GB" sz="1715" dirty="0"/>
          </a:p>
          <a:p>
            <a:pPr algn="just"/>
            <a:endParaRPr lang="en-GB" sz="1715" dirty="0"/>
          </a:p>
          <a:p>
            <a:pPr marL="267206" indent="-267206" algn="just">
              <a:buFont typeface="Arial" charset="0"/>
              <a:buChar char="•"/>
            </a:pPr>
            <a:endParaRPr lang="en-GB" sz="1715" dirty="0"/>
          </a:p>
          <a:p>
            <a:pPr algn="just"/>
            <a:endParaRPr lang="en-GB" sz="1715" dirty="0"/>
          </a:p>
          <a:p>
            <a:pPr marL="267206" indent="-267206" algn="just">
              <a:buFont typeface="Arial" charset="0"/>
              <a:buChar char="•"/>
            </a:pPr>
            <a:endParaRPr lang="en-GB" sz="1715" dirty="0"/>
          </a:p>
          <a:p>
            <a:pPr marL="267206" indent="-267206" algn="just">
              <a:buFont typeface="Arial" charset="0"/>
              <a:buChar char="•"/>
            </a:pPr>
            <a:endParaRPr lang="en-GB" sz="1715" dirty="0"/>
          </a:p>
          <a:p>
            <a:pPr marL="267206" indent="-267206" algn="just">
              <a:buFont typeface="Arial" charset="0"/>
              <a:buChar char="•"/>
            </a:pPr>
            <a:endParaRPr lang="en-GB" sz="1715" dirty="0"/>
          </a:p>
          <a:p>
            <a:pPr marL="267206" indent="-267206" algn="just">
              <a:buFont typeface="Arial" charset="0"/>
              <a:buChar char="•"/>
            </a:pPr>
            <a:endParaRPr lang="en-GB" sz="1715" dirty="0"/>
          </a:p>
        </p:txBody>
      </p:sp>
      <p:sp>
        <p:nvSpPr>
          <p:cNvPr id="94" name="Rectangle 93"/>
          <p:cNvSpPr/>
          <p:nvPr/>
        </p:nvSpPr>
        <p:spPr>
          <a:xfrm>
            <a:off x="17318275" y="5575202"/>
            <a:ext cx="4321571" cy="290208"/>
          </a:xfrm>
          <a:prstGeom prst="rect">
            <a:avLst/>
          </a:prstGeom>
        </p:spPr>
        <p:txBody>
          <a:bodyPr wrap="square">
            <a:spAutoFit/>
          </a:bodyPr>
          <a:lstStyle/>
          <a:p>
            <a:endParaRPr lang="en-US" sz="1286" dirty="0">
              <a:cs typeface="Arial"/>
            </a:endParaRPr>
          </a:p>
        </p:txBody>
      </p:sp>
      <p:sp>
        <p:nvSpPr>
          <p:cNvPr id="9" name="TextBox 8">
            <a:extLst>
              <a:ext uri="{FF2B5EF4-FFF2-40B4-BE49-F238E27FC236}">
                <a16:creationId xmlns:a16="http://schemas.microsoft.com/office/drawing/2014/main" id="{61E3D56D-55C8-204D-A963-214E4F213F6A}"/>
              </a:ext>
            </a:extLst>
          </p:cNvPr>
          <p:cNvSpPr txBox="1"/>
          <p:nvPr/>
        </p:nvSpPr>
        <p:spPr>
          <a:xfrm>
            <a:off x="3639928" y="516226"/>
            <a:ext cx="20039006" cy="969496"/>
          </a:xfrm>
          <a:prstGeom prst="rect">
            <a:avLst/>
          </a:prstGeom>
          <a:noFill/>
        </p:spPr>
        <p:txBody>
          <a:bodyPr wrap="square" rtlCol="0">
            <a:spAutoFit/>
          </a:bodyPr>
          <a:lstStyle/>
          <a:p>
            <a:pPr algn="ctr"/>
            <a:r>
              <a:rPr lang="en-US" sz="5700" b="1" dirty="0">
                <a:latin typeface="Garamond" panose="02020404030301010803" pitchFamily="18" charset="0"/>
              </a:rPr>
              <a:t>Deep Queue-Learning: A Quest to Optimize Office Hours</a:t>
            </a:r>
          </a:p>
        </p:txBody>
      </p:sp>
      <p:pic>
        <p:nvPicPr>
          <p:cNvPr id="11" name="Picture 10">
            <a:extLst>
              <a:ext uri="{FF2B5EF4-FFF2-40B4-BE49-F238E27FC236}">
                <a16:creationId xmlns:a16="http://schemas.microsoft.com/office/drawing/2014/main" id="{99E8BE18-2882-8C42-8BED-C406B6D5C62C}"/>
              </a:ext>
            </a:extLst>
          </p:cNvPr>
          <p:cNvPicPr>
            <a:picLocks noChangeAspect="1"/>
          </p:cNvPicPr>
          <p:nvPr/>
        </p:nvPicPr>
        <p:blipFill rotWithShape="1">
          <a:blip r:embed="rId3"/>
          <a:srcRect t="1" r="49733" b="-3357"/>
          <a:stretch/>
        </p:blipFill>
        <p:spPr>
          <a:xfrm>
            <a:off x="522635" y="18388"/>
            <a:ext cx="2831850" cy="2925191"/>
          </a:xfrm>
          <a:prstGeom prst="rect">
            <a:avLst/>
          </a:prstGeom>
        </p:spPr>
      </p:pic>
      <p:sp>
        <p:nvSpPr>
          <p:cNvPr id="51" name="Rectangle 50">
            <a:extLst>
              <a:ext uri="{FF2B5EF4-FFF2-40B4-BE49-F238E27FC236}">
                <a16:creationId xmlns:a16="http://schemas.microsoft.com/office/drawing/2014/main" id="{7861A6B2-6907-C043-B1BA-7A40E0A53F8E}"/>
              </a:ext>
            </a:extLst>
          </p:cNvPr>
          <p:cNvSpPr>
            <a:spLocks noChangeArrowheads="1"/>
          </p:cNvSpPr>
          <p:nvPr/>
        </p:nvSpPr>
        <p:spPr bwMode="auto">
          <a:xfrm>
            <a:off x="8957813" y="6603816"/>
            <a:ext cx="8391461" cy="710123"/>
          </a:xfrm>
          <a:prstGeom prst="rect">
            <a:avLst/>
          </a:prstGeom>
          <a:solidFill>
            <a:srgbClr val="8B1336"/>
          </a:solidFill>
          <a:ln>
            <a:noFill/>
          </a:ln>
          <a:extLst/>
        </p:spPr>
        <p:txBody>
          <a:bodyPr lIns="56802" tIns="28401" rIns="56802" bIns="28401" anchor="ctr" anchorCtr="0"/>
          <a:lstStyle/>
          <a:p>
            <a:pPr algn="ctr"/>
            <a:r>
              <a:rPr lang="en-US" sz="2800" b="1" dirty="0">
                <a:solidFill>
                  <a:schemeClr val="bg1"/>
                </a:solidFill>
                <a:latin typeface="Helvetica" pitchFamily="2" charset="0"/>
                <a:cs typeface="Arial"/>
              </a:rPr>
              <a:t>Baselines</a:t>
            </a:r>
          </a:p>
        </p:txBody>
      </p:sp>
      <p:sp>
        <p:nvSpPr>
          <p:cNvPr id="40" name="Rectangle 39">
            <a:extLst>
              <a:ext uri="{FF2B5EF4-FFF2-40B4-BE49-F238E27FC236}">
                <a16:creationId xmlns:a16="http://schemas.microsoft.com/office/drawing/2014/main" id="{6B169D6B-CD17-D449-8EFC-821EA731C7A9}"/>
              </a:ext>
            </a:extLst>
          </p:cNvPr>
          <p:cNvSpPr/>
          <p:nvPr/>
        </p:nvSpPr>
        <p:spPr>
          <a:xfrm>
            <a:off x="567398" y="12620612"/>
            <a:ext cx="7833193" cy="5286388"/>
          </a:xfrm>
          <a:prstGeom prst="rect">
            <a:avLst/>
          </a:prstGeom>
          <a:noFill/>
          <a:ln w="38100">
            <a:solidFill>
              <a:srgbClr val="8B1336"/>
            </a:solidFill>
          </a:ln>
          <a:effectLst/>
        </p:spPr>
        <p:style>
          <a:lnRef idx="1">
            <a:schemeClr val="accent1"/>
          </a:lnRef>
          <a:fillRef idx="3">
            <a:schemeClr val="accent1"/>
          </a:fillRef>
          <a:effectRef idx="2">
            <a:schemeClr val="accent1"/>
          </a:effectRef>
          <a:fontRef idx="minor">
            <a:schemeClr val="lt1"/>
          </a:fontRef>
        </p:style>
        <p:txBody>
          <a:bodyPr lIns="56802" tIns="28401" rIns="56802" bIns="28401" rtlCol="0" anchor="ctr"/>
          <a:lstStyle/>
          <a:p>
            <a:pPr algn="ctr"/>
            <a:endParaRPr lang="en-US" sz="4766"/>
          </a:p>
        </p:txBody>
      </p:sp>
      <p:sp>
        <p:nvSpPr>
          <p:cNvPr id="42" name="Rectangle 41">
            <a:extLst>
              <a:ext uri="{FF2B5EF4-FFF2-40B4-BE49-F238E27FC236}">
                <a16:creationId xmlns:a16="http://schemas.microsoft.com/office/drawing/2014/main" id="{02A5A936-0371-0B4C-8623-326DAB43487F}"/>
              </a:ext>
            </a:extLst>
          </p:cNvPr>
          <p:cNvSpPr/>
          <p:nvPr/>
        </p:nvSpPr>
        <p:spPr>
          <a:xfrm>
            <a:off x="9182918" y="4060613"/>
            <a:ext cx="7369808" cy="2106731"/>
          </a:xfrm>
          <a:prstGeom prst="rect">
            <a:avLst/>
          </a:prstGeom>
        </p:spPr>
        <p:txBody>
          <a:bodyPr wrap="square">
            <a:spAutoFit/>
          </a:bodyPr>
          <a:lstStyle/>
          <a:p>
            <a:pPr marL="267206" indent="-267206" algn="just">
              <a:buFont typeface="Arial" charset="0"/>
              <a:buChar char="•"/>
            </a:pPr>
            <a:endParaRPr lang="en-GB" sz="1870" dirty="0"/>
          </a:p>
          <a:p>
            <a:pPr marL="267206" indent="-267206" algn="just">
              <a:buFont typeface="Arial" charset="0"/>
              <a:buChar char="•"/>
            </a:pPr>
            <a:endParaRPr lang="en-GB" sz="1870" dirty="0"/>
          </a:p>
          <a:p>
            <a:pPr marL="267206" indent="-267206" algn="just">
              <a:buFont typeface="Arial" charset="0"/>
              <a:buChar char="•"/>
            </a:pPr>
            <a:endParaRPr lang="en-GB" sz="1870" dirty="0"/>
          </a:p>
          <a:p>
            <a:pPr marL="267206" indent="-267206" algn="just">
              <a:buFont typeface="Arial" charset="0"/>
              <a:buChar char="•"/>
            </a:pPr>
            <a:endParaRPr lang="en-GB" sz="1870" dirty="0"/>
          </a:p>
          <a:p>
            <a:pPr algn="just"/>
            <a:endParaRPr lang="en-GB" sz="1870" dirty="0">
              <a:latin typeface="Arial"/>
              <a:cs typeface="Arial"/>
            </a:endParaRPr>
          </a:p>
          <a:p>
            <a:pPr algn="just"/>
            <a:endParaRPr lang="en-GB" sz="1870" dirty="0">
              <a:latin typeface="Arial"/>
              <a:cs typeface="Arial"/>
            </a:endParaRPr>
          </a:p>
          <a:p>
            <a:pPr algn="just"/>
            <a:endParaRPr lang="en-US" sz="1870" dirty="0">
              <a:latin typeface="Arial"/>
              <a:cs typeface="Arial"/>
            </a:endParaRPr>
          </a:p>
        </p:txBody>
      </p:sp>
      <p:sp>
        <p:nvSpPr>
          <p:cNvPr id="43" name="Rectangle 42">
            <a:extLst>
              <a:ext uri="{FF2B5EF4-FFF2-40B4-BE49-F238E27FC236}">
                <a16:creationId xmlns:a16="http://schemas.microsoft.com/office/drawing/2014/main" id="{5751257A-9686-8244-939D-6485369D4A66}"/>
              </a:ext>
            </a:extLst>
          </p:cNvPr>
          <p:cNvSpPr/>
          <p:nvPr/>
        </p:nvSpPr>
        <p:spPr>
          <a:xfrm>
            <a:off x="9017348" y="19073831"/>
            <a:ext cx="7369808" cy="2478179"/>
          </a:xfrm>
          <a:prstGeom prst="rect">
            <a:avLst/>
          </a:prstGeom>
        </p:spPr>
        <p:txBody>
          <a:bodyPr wrap="square">
            <a:spAutoFit/>
          </a:bodyPr>
          <a:lstStyle/>
          <a:p>
            <a:pPr algn="just"/>
            <a:endParaRPr lang="en-GB" sz="1870" dirty="0"/>
          </a:p>
          <a:p>
            <a:pPr algn="just"/>
            <a:endParaRPr lang="en-GB" sz="1870" dirty="0"/>
          </a:p>
          <a:p>
            <a:pPr algn="just"/>
            <a:r>
              <a:rPr lang="en-GB" sz="1428" dirty="0"/>
              <a:t>[1]</a:t>
            </a:r>
          </a:p>
          <a:p>
            <a:pPr algn="just"/>
            <a:r>
              <a:rPr lang="en-GB" sz="1428" dirty="0"/>
              <a:t>[2]</a:t>
            </a:r>
          </a:p>
          <a:p>
            <a:pPr algn="just"/>
            <a:r>
              <a:rPr lang="en-GB" sz="1428" dirty="0"/>
              <a:t>[3]</a:t>
            </a:r>
          </a:p>
          <a:p>
            <a:pPr marL="267206" indent="-267206" algn="just">
              <a:buFont typeface="Arial" charset="0"/>
              <a:buChar char="•"/>
            </a:pPr>
            <a:endParaRPr lang="en-GB" sz="1870" dirty="0"/>
          </a:p>
          <a:p>
            <a:pPr algn="just"/>
            <a:endParaRPr lang="en-GB" sz="1870" dirty="0">
              <a:latin typeface="Arial"/>
              <a:cs typeface="Arial"/>
            </a:endParaRPr>
          </a:p>
          <a:p>
            <a:pPr algn="just"/>
            <a:endParaRPr lang="en-GB" sz="1870" dirty="0">
              <a:latin typeface="Arial"/>
              <a:cs typeface="Arial"/>
            </a:endParaRPr>
          </a:p>
          <a:p>
            <a:pPr algn="just"/>
            <a:endParaRPr lang="en-US" sz="1870" dirty="0">
              <a:latin typeface="Arial"/>
              <a:cs typeface="Arial"/>
            </a:endParaRPr>
          </a:p>
        </p:txBody>
      </p:sp>
      <p:sp>
        <p:nvSpPr>
          <p:cNvPr id="19" name="Rectangle 2">
            <a:extLst>
              <a:ext uri="{FF2B5EF4-FFF2-40B4-BE49-F238E27FC236}">
                <a16:creationId xmlns:a16="http://schemas.microsoft.com/office/drawing/2014/main" id="{F8BC17A6-D475-D945-A372-150AD5B87FF6}"/>
              </a:ext>
            </a:extLst>
          </p:cNvPr>
          <p:cNvSpPr>
            <a:spLocks noChangeArrowheads="1"/>
          </p:cNvSpPr>
          <p:nvPr/>
        </p:nvSpPr>
        <p:spPr bwMode="auto">
          <a:xfrm>
            <a:off x="1" y="-2932868"/>
            <a:ext cx="131970" cy="640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5315" tIns="32657" rIns="65315" bIns="32657" numCol="1" anchor="ctr" anchorCtr="0" compatLnSpc="1">
            <a:prstTxWarp prst="textNoShape">
              <a:avLst/>
            </a:prstTxWarp>
            <a:spAutoFit/>
          </a:bodyPr>
          <a:lstStyle/>
          <a:p>
            <a:endParaRPr lang="en-US" sz="3734"/>
          </a:p>
        </p:txBody>
      </p:sp>
      <p:sp>
        <p:nvSpPr>
          <p:cNvPr id="21" name="Rectangle 4">
            <a:extLst>
              <a:ext uri="{FF2B5EF4-FFF2-40B4-BE49-F238E27FC236}">
                <a16:creationId xmlns:a16="http://schemas.microsoft.com/office/drawing/2014/main" id="{9EFFF2BB-06F1-C244-A9AD-4B1BCEDECAA3}"/>
              </a:ext>
            </a:extLst>
          </p:cNvPr>
          <p:cNvSpPr>
            <a:spLocks noChangeArrowheads="1"/>
          </p:cNvSpPr>
          <p:nvPr/>
        </p:nvSpPr>
        <p:spPr bwMode="auto">
          <a:xfrm>
            <a:off x="108859" y="-2824011"/>
            <a:ext cx="131970" cy="640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5315" tIns="32657" rIns="65315" bIns="32657" numCol="1" anchor="ctr" anchorCtr="0" compatLnSpc="1">
            <a:prstTxWarp prst="textNoShape">
              <a:avLst/>
            </a:prstTxWarp>
            <a:spAutoFit/>
          </a:bodyPr>
          <a:lstStyle/>
          <a:p>
            <a:endParaRPr lang="en-US" sz="3734"/>
          </a:p>
        </p:txBody>
      </p:sp>
      <p:sp>
        <p:nvSpPr>
          <p:cNvPr id="22" name="Rectangle 6">
            <a:extLst>
              <a:ext uri="{FF2B5EF4-FFF2-40B4-BE49-F238E27FC236}">
                <a16:creationId xmlns:a16="http://schemas.microsoft.com/office/drawing/2014/main" id="{1FBE330D-AF4A-1344-9ACC-27B48D115892}"/>
              </a:ext>
            </a:extLst>
          </p:cNvPr>
          <p:cNvSpPr>
            <a:spLocks noChangeArrowheads="1"/>
          </p:cNvSpPr>
          <p:nvPr/>
        </p:nvSpPr>
        <p:spPr bwMode="auto">
          <a:xfrm>
            <a:off x="217715" y="-2715153"/>
            <a:ext cx="131970" cy="640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5315" tIns="32657" rIns="65315" bIns="32657" numCol="1" anchor="ctr" anchorCtr="0" compatLnSpc="1">
            <a:prstTxWarp prst="textNoShape">
              <a:avLst/>
            </a:prstTxWarp>
            <a:spAutoFit/>
          </a:bodyPr>
          <a:lstStyle/>
          <a:p>
            <a:endParaRPr lang="en-US" sz="3734"/>
          </a:p>
        </p:txBody>
      </p:sp>
      <p:sp>
        <p:nvSpPr>
          <p:cNvPr id="23" name="Rectangle 8">
            <a:extLst>
              <a:ext uri="{FF2B5EF4-FFF2-40B4-BE49-F238E27FC236}">
                <a16:creationId xmlns:a16="http://schemas.microsoft.com/office/drawing/2014/main" id="{27ACA8B1-3737-3B48-8288-FE0BF415F8F4}"/>
              </a:ext>
            </a:extLst>
          </p:cNvPr>
          <p:cNvSpPr>
            <a:spLocks noChangeArrowheads="1"/>
          </p:cNvSpPr>
          <p:nvPr/>
        </p:nvSpPr>
        <p:spPr bwMode="auto">
          <a:xfrm>
            <a:off x="326573" y="-2606297"/>
            <a:ext cx="131970" cy="640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5315" tIns="32657" rIns="65315" bIns="32657" numCol="1" anchor="ctr" anchorCtr="0" compatLnSpc="1">
            <a:prstTxWarp prst="textNoShape">
              <a:avLst/>
            </a:prstTxWarp>
            <a:spAutoFit/>
          </a:bodyPr>
          <a:lstStyle/>
          <a:p>
            <a:endParaRPr lang="en-US" sz="3734"/>
          </a:p>
        </p:txBody>
      </p:sp>
      <p:sp>
        <p:nvSpPr>
          <p:cNvPr id="25" name="Rectangle 10">
            <a:extLst>
              <a:ext uri="{FF2B5EF4-FFF2-40B4-BE49-F238E27FC236}">
                <a16:creationId xmlns:a16="http://schemas.microsoft.com/office/drawing/2014/main" id="{B3F19222-FC85-B844-A5E4-743BF94ECCA9}"/>
              </a:ext>
            </a:extLst>
          </p:cNvPr>
          <p:cNvSpPr>
            <a:spLocks noChangeArrowheads="1"/>
          </p:cNvSpPr>
          <p:nvPr/>
        </p:nvSpPr>
        <p:spPr bwMode="auto">
          <a:xfrm>
            <a:off x="435430" y="-2497440"/>
            <a:ext cx="131970" cy="640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5315" tIns="32657" rIns="65315" bIns="32657" numCol="1" anchor="ctr" anchorCtr="0" compatLnSpc="1">
            <a:prstTxWarp prst="textNoShape">
              <a:avLst/>
            </a:prstTxWarp>
            <a:spAutoFit/>
          </a:bodyPr>
          <a:lstStyle/>
          <a:p>
            <a:endParaRPr lang="en-US" sz="3734"/>
          </a:p>
        </p:txBody>
      </p:sp>
      <p:sp>
        <p:nvSpPr>
          <p:cNvPr id="37" name="Rectangle 12">
            <a:extLst>
              <a:ext uri="{FF2B5EF4-FFF2-40B4-BE49-F238E27FC236}">
                <a16:creationId xmlns:a16="http://schemas.microsoft.com/office/drawing/2014/main" id="{D7D8015C-AA8B-CD46-B803-2345727EBED3}"/>
              </a:ext>
            </a:extLst>
          </p:cNvPr>
          <p:cNvSpPr>
            <a:spLocks noChangeArrowheads="1"/>
          </p:cNvSpPr>
          <p:nvPr/>
        </p:nvSpPr>
        <p:spPr bwMode="auto">
          <a:xfrm>
            <a:off x="1" y="-2932868"/>
            <a:ext cx="131970" cy="640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5315" tIns="32657" rIns="65315" bIns="32657" numCol="1" anchor="ctr" anchorCtr="0" compatLnSpc="1">
            <a:prstTxWarp prst="textNoShape">
              <a:avLst/>
            </a:prstTxWarp>
            <a:spAutoFit/>
          </a:bodyPr>
          <a:lstStyle/>
          <a:p>
            <a:endParaRPr lang="en-US" sz="3734"/>
          </a:p>
        </p:txBody>
      </p:sp>
      <p:sp>
        <p:nvSpPr>
          <p:cNvPr id="48" name="Rectangle 47"/>
          <p:cNvSpPr>
            <a:spLocks noChangeArrowheads="1"/>
          </p:cNvSpPr>
          <p:nvPr/>
        </p:nvSpPr>
        <p:spPr bwMode="auto">
          <a:xfrm>
            <a:off x="8954718" y="3102799"/>
            <a:ext cx="8423857" cy="762000"/>
          </a:xfrm>
          <a:prstGeom prst="rect">
            <a:avLst/>
          </a:prstGeom>
          <a:solidFill>
            <a:srgbClr val="8B1336"/>
          </a:solidFill>
          <a:ln>
            <a:noFill/>
          </a:ln>
          <a:extLst/>
        </p:spPr>
        <p:txBody>
          <a:bodyPr lIns="56802" tIns="28401" rIns="56802" bIns="28401" anchor="ctr" anchorCtr="0"/>
          <a:lstStyle/>
          <a:p>
            <a:pPr algn="ctr"/>
            <a:r>
              <a:rPr lang="en-US" sz="2800" b="1" dirty="0">
                <a:solidFill>
                  <a:schemeClr val="bg1"/>
                </a:solidFill>
                <a:latin typeface="Helvetica" pitchFamily="2" charset="0"/>
                <a:cs typeface="Arial"/>
              </a:rPr>
              <a:t>Methodology</a:t>
            </a:r>
          </a:p>
        </p:txBody>
      </p:sp>
      <p:sp>
        <p:nvSpPr>
          <p:cNvPr id="38" name="Rectangle 37">
            <a:extLst>
              <a:ext uri="{FF2B5EF4-FFF2-40B4-BE49-F238E27FC236}">
                <a16:creationId xmlns:a16="http://schemas.microsoft.com/office/drawing/2014/main" id="{EE7B1EAE-E581-FB4C-9DEA-A64A58CFBDF4}"/>
              </a:ext>
            </a:extLst>
          </p:cNvPr>
          <p:cNvSpPr>
            <a:spLocks noChangeArrowheads="1"/>
          </p:cNvSpPr>
          <p:nvPr/>
        </p:nvSpPr>
        <p:spPr bwMode="auto">
          <a:xfrm>
            <a:off x="547724" y="11896955"/>
            <a:ext cx="7826825" cy="723657"/>
          </a:xfrm>
          <a:prstGeom prst="rect">
            <a:avLst/>
          </a:prstGeom>
          <a:solidFill>
            <a:srgbClr val="8B1336"/>
          </a:solidFill>
          <a:ln>
            <a:noFill/>
          </a:ln>
          <a:extLst/>
        </p:spPr>
        <p:txBody>
          <a:bodyPr lIns="56802" tIns="28401" rIns="56802" bIns="28401" anchor="ctr" anchorCtr="0"/>
          <a:lstStyle/>
          <a:p>
            <a:pPr algn="ctr"/>
            <a:r>
              <a:rPr lang="en-US" sz="2800" b="1" dirty="0">
                <a:solidFill>
                  <a:schemeClr val="bg1"/>
                </a:solidFill>
                <a:latin typeface="Helvetica" pitchFamily="2" charset="0"/>
                <a:cs typeface="Arial"/>
              </a:rPr>
              <a:t>Features and Preliminary Statistics</a:t>
            </a:r>
          </a:p>
        </p:txBody>
      </p:sp>
      <p:sp>
        <p:nvSpPr>
          <p:cNvPr id="39" name="Rectangle 38">
            <a:extLst>
              <a:ext uri="{FF2B5EF4-FFF2-40B4-BE49-F238E27FC236}">
                <a16:creationId xmlns:a16="http://schemas.microsoft.com/office/drawing/2014/main" id="{6C49F12A-4F0A-8C47-B281-8462E5DBB74A}"/>
              </a:ext>
            </a:extLst>
          </p:cNvPr>
          <p:cNvSpPr/>
          <p:nvPr/>
        </p:nvSpPr>
        <p:spPr>
          <a:xfrm>
            <a:off x="653548" y="12762511"/>
            <a:ext cx="7770728" cy="3238644"/>
          </a:xfrm>
          <a:prstGeom prst="rect">
            <a:avLst/>
          </a:prstGeom>
        </p:spPr>
        <p:txBody>
          <a:bodyPr wrap="square">
            <a:spAutoFit/>
          </a:bodyPr>
          <a:lstStyle/>
          <a:p>
            <a:pPr marL="342900" indent="-342900">
              <a:lnSpc>
                <a:spcPct val="110000"/>
              </a:lnSpc>
              <a:buFont typeface="Arial" panose="020B0604020202020204" pitchFamily="34" charset="0"/>
              <a:buChar char="•"/>
            </a:pPr>
            <a:r>
              <a:rPr lang="en-US" sz="2000" dirty="0">
                <a:latin typeface="Helvetica" pitchFamily="2" charset="0"/>
                <a:cs typeface="Arial"/>
              </a:rPr>
              <a:t>Load influx is significantly and positively correlated with: </a:t>
            </a:r>
          </a:p>
          <a:p>
            <a:pPr>
              <a:lnSpc>
                <a:spcPct val="110000"/>
              </a:lnSpc>
            </a:pPr>
            <a:r>
              <a:rPr lang="en-US" sz="2000" b="1" dirty="0">
                <a:latin typeface="Helvetica" pitchFamily="2" charset="0"/>
                <a:cs typeface="Arial"/>
              </a:rPr>
              <a:t>     Week number </a:t>
            </a:r>
            <a:r>
              <a:rPr lang="en-US" sz="2000" dirty="0">
                <a:latin typeface="Helvetica" pitchFamily="2" charset="0"/>
                <a:cs typeface="Arial"/>
              </a:rPr>
              <a:t>(r = 0.07)  and </a:t>
            </a:r>
            <a:r>
              <a:rPr lang="en-US" sz="2000" b="1" dirty="0">
                <a:latin typeface="Helvetica" pitchFamily="2" charset="0"/>
                <a:cs typeface="Arial"/>
              </a:rPr>
              <a:t>Number of servers </a:t>
            </a:r>
            <a:r>
              <a:rPr lang="en-US" sz="2000" dirty="0">
                <a:latin typeface="Helvetica" pitchFamily="2" charset="0"/>
                <a:cs typeface="Arial"/>
              </a:rPr>
              <a:t>(r = 0.32)</a:t>
            </a:r>
          </a:p>
          <a:p>
            <a:pPr marL="342900" indent="-342900">
              <a:lnSpc>
                <a:spcPct val="110000"/>
              </a:lnSpc>
              <a:buFont typeface="Arial" panose="020B0604020202020204" pitchFamily="34" charset="0"/>
              <a:buChar char="•"/>
            </a:pPr>
            <a:r>
              <a:rPr lang="en-US" sz="2000" dirty="0">
                <a:latin typeface="Helvetica" pitchFamily="2" charset="0"/>
                <a:cs typeface="Arial"/>
              </a:rPr>
              <a:t>Significantly and negatively correlated with: </a:t>
            </a:r>
            <a:br>
              <a:rPr lang="en-US" sz="2000" dirty="0">
                <a:latin typeface="Helvetica" pitchFamily="2" charset="0"/>
                <a:cs typeface="Arial"/>
              </a:rPr>
            </a:br>
            <a:r>
              <a:rPr lang="en-US" sz="2000" b="1" dirty="0">
                <a:latin typeface="Helvetica" pitchFamily="2" charset="0"/>
                <a:cs typeface="Arial"/>
              </a:rPr>
              <a:t>Days left until assignment due </a:t>
            </a:r>
            <a:r>
              <a:rPr lang="en-US" sz="2000" dirty="0">
                <a:latin typeface="Helvetica" pitchFamily="2" charset="0"/>
                <a:cs typeface="Arial"/>
              </a:rPr>
              <a:t>(r= -0.08),  </a:t>
            </a:r>
            <a:r>
              <a:rPr lang="en-US" sz="2000" b="1" dirty="0">
                <a:latin typeface="Helvetica" pitchFamily="2" charset="0"/>
                <a:cs typeface="Arial"/>
              </a:rPr>
              <a:t>Hour of day </a:t>
            </a:r>
            <a:r>
              <a:rPr lang="en-US" sz="2000" dirty="0">
                <a:latin typeface="Helvetica" pitchFamily="2" charset="0"/>
                <a:cs typeface="Arial"/>
              </a:rPr>
              <a:t>(r = -0.10),  </a:t>
            </a:r>
            <a:r>
              <a:rPr lang="en-US" sz="2000" b="1" dirty="0">
                <a:latin typeface="Helvetica" pitchFamily="2" charset="0"/>
                <a:cs typeface="Arial"/>
              </a:rPr>
              <a:t>Weekday</a:t>
            </a:r>
            <a:r>
              <a:rPr lang="en-US" sz="2000" dirty="0">
                <a:latin typeface="Helvetica" pitchFamily="2" charset="0"/>
                <a:cs typeface="Arial"/>
              </a:rPr>
              <a:t> (r=-0.09), </a:t>
            </a:r>
            <a:r>
              <a:rPr lang="en-US" sz="2000" b="1" dirty="0">
                <a:latin typeface="Helvetica" pitchFamily="2" charset="0"/>
                <a:cs typeface="Arial"/>
              </a:rPr>
              <a:t>Days until next exam </a:t>
            </a:r>
            <a:r>
              <a:rPr lang="en-US" sz="2000" dirty="0">
                <a:latin typeface="Helvetica" pitchFamily="2" charset="0"/>
                <a:cs typeface="Arial"/>
              </a:rPr>
              <a:t>(r = -0.06)</a:t>
            </a:r>
          </a:p>
          <a:p>
            <a:pPr algn="ctr">
              <a:lnSpc>
                <a:spcPct val="110000"/>
              </a:lnSpc>
            </a:pPr>
            <a:endParaRPr lang="en-US" sz="1200" dirty="0">
              <a:latin typeface="Helvetica" pitchFamily="2" charset="0"/>
              <a:cs typeface="Arial"/>
            </a:endParaRPr>
          </a:p>
          <a:p>
            <a:pPr algn="ctr">
              <a:lnSpc>
                <a:spcPct val="110000"/>
              </a:lnSpc>
            </a:pPr>
            <a:endParaRPr lang="en-US" sz="1870" dirty="0">
              <a:cs typeface="Arial"/>
            </a:endParaRPr>
          </a:p>
          <a:p>
            <a:pPr marL="342900" indent="-342900" algn="ctr">
              <a:lnSpc>
                <a:spcPct val="110000"/>
              </a:lnSpc>
              <a:buFontTx/>
              <a:buChar char="-"/>
            </a:pPr>
            <a:endParaRPr lang="en-US" sz="1870" dirty="0">
              <a:cs typeface="Arial"/>
            </a:endParaRPr>
          </a:p>
          <a:p>
            <a:pPr algn="ctr">
              <a:lnSpc>
                <a:spcPct val="110000"/>
              </a:lnSpc>
            </a:pPr>
            <a:endParaRPr lang="en-US" sz="1870" dirty="0">
              <a:cs typeface="Arial"/>
            </a:endParaRPr>
          </a:p>
          <a:p>
            <a:pPr algn="ctr">
              <a:lnSpc>
                <a:spcPct val="110000"/>
              </a:lnSpc>
            </a:pPr>
            <a:endParaRPr lang="en-US" sz="1870" dirty="0">
              <a:cs typeface="Arial"/>
            </a:endParaRPr>
          </a:p>
        </p:txBody>
      </p:sp>
      <p:graphicFrame>
        <p:nvGraphicFramePr>
          <p:cNvPr id="6" name="Table 5">
            <a:extLst>
              <a:ext uri="{FF2B5EF4-FFF2-40B4-BE49-F238E27FC236}">
                <a16:creationId xmlns:a16="http://schemas.microsoft.com/office/drawing/2014/main" id="{BC8BEB52-25A2-B548-9B0F-4D2CD0C142CE}"/>
              </a:ext>
            </a:extLst>
          </p:cNvPr>
          <p:cNvGraphicFramePr>
            <a:graphicFrameLocks noGrp="1"/>
          </p:cNvGraphicFramePr>
          <p:nvPr>
            <p:extLst>
              <p:ext uri="{D42A27DB-BD31-4B8C-83A1-F6EECF244321}">
                <p14:modId xmlns:p14="http://schemas.microsoft.com/office/powerpoint/2010/main" val="907111339"/>
              </p:ext>
            </p:extLst>
          </p:nvPr>
        </p:nvGraphicFramePr>
        <p:xfrm>
          <a:off x="574615" y="10070316"/>
          <a:ext cx="7773044" cy="1588476"/>
        </p:xfrm>
        <a:graphic>
          <a:graphicData uri="http://schemas.openxmlformats.org/drawingml/2006/table">
            <a:tbl>
              <a:tblPr/>
              <a:tblGrid>
                <a:gridCol w="712139">
                  <a:extLst>
                    <a:ext uri="{9D8B030D-6E8A-4147-A177-3AD203B41FA5}">
                      <a16:colId xmlns:a16="http://schemas.microsoft.com/office/drawing/2014/main" val="2518818810"/>
                    </a:ext>
                  </a:extLst>
                </a:gridCol>
                <a:gridCol w="979756">
                  <a:extLst>
                    <a:ext uri="{9D8B030D-6E8A-4147-A177-3AD203B41FA5}">
                      <a16:colId xmlns:a16="http://schemas.microsoft.com/office/drawing/2014/main" val="3701162585"/>
                    </a:ext>
                  </a:extLst>
                </a:gridCol>
                <a:gridCol w="1426819">
                  <a:extLst>
                    <a:ext uri="{9D8B030D-6E8A-4147-A177-3AD203B41FA5}">
                      <a16:colId xmlns:a16="http://schemas.microsoft.com/office/drawing/2014/main" val="1951519735"/>
                    </a:ext>
                  </a:extLst>
                </a:gridCol>
                <a:gridCol w="915605">
                  <a:extLst>
                    <a:ext uri="{9D8B030D-6E8A-4147-A177-3AD203B41FA5}">
                      <a16:colId xmlns:a16="http://schemas.microsoft.com/office/drawing/2014/main" val="2152933948"/>
                    </a:ext>
                  </a:extLst>
                </a:gridCol>
                <a:gridCol w="1251328">
                  <a:extLst>
                    <a:ext uri="{9D8B030D-6E8A-4147-A177-3AD203B41FA5}">
                      <a16:colId xmlns:a16="http://schemas.microsoft.com/office/drawing/2014/main" val="3451126802"/>
                    </a:ext>
                  </a:extLst>
                </a:gridCol>
                <a:gridCol w="1060578">
                  <a:extLst>
                    <a:ext uri="{9D8B030D-6E8A-4147-A177-3AD203B41FA5}">
                      <a16:colId xmlns:a16="http://schemas.microsoft.com/office/drawing/2014/main" val="1529208494"/>
                    </a:ext>
                  </a:extLst>
                </a:gridCol>
                <a:gridCol w="1426819">
                  <a:extLst>
                    <a:ext uri="{9D8B030D-6E8A-4147-A177-3AD203B41FA5}">
                      <a16:colId xmlns:a16="http://schemas.microsoft.com/office/drawing/2014/main" val="2177897629"/>
                    </a:ext>
                  </a:extLst>
                </a:gridCol>
              </a:tblGrid>
              <a:tr h="441606">
                <a:tc>
                  <a:txBody>
                    <a:bodyPr/>
                    <a:lstStyle/>
                    <a:p>
                      <a:pPr algn="ctr" fontAlgn="b"/>
                      <a:r>
                        <a:rPr lang="en-US" sz="1300" b="1" i="0" u="none" strike="noStrike">
                          <a:solidFill>
                            <a:srgbClr val="000000"/>
                          </a:solidFill>
                          <a:effectLst/>
                          <a:latin typeface="Helvetica" pitchFamily="2" charset="0"/>
                        </a:rPr>
                        <a:t>Class</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300" b="1" i="0" u="none" strike="noStrike" dirty="0">
                          <a:solidFill>
                            <a:srgbClr val="000000"/>
                          </a:solidFill>
                          <a:effectLst/>
                          <a:latin typeface="Helvetica" pitchFamily="2" charset="0"/>
                        </a:rPr>
                        <a:t>Quarter </a:t>
                      </a:r>
                    </a:p>
                    <a:p>
                      <a:pPr algn="ctr" fontAlgn="b"/>
                      <a:r>
                        <a:rPr lang="en-US" sz="1300" b="1" i="0" u="none" strike="noStrike" dirty="0">
                          <a:solidFill>
                            <a:srgbClr val="000000"/>
                          </a:solidFill>
                          <a:effectLst/>
                          <a:latin typeface="Helvetica" pitchFamily="2" charset="0"/>
                        </a:rPr>
                        <a:t>&amp; Year</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300" b="1" i="0" u="none" strike="noStrike" dirty="0">
                          <a:solidFill>
                            <a:srgbClr val="000000"/>
                          </a:solidFill>
                          <a:effectLst/>
                          <a:latin typeface="Helvetica" pitchFamily="2" charset="0"/>
                        </a:rPr>
                        <a:t>#OH-Active </a:t>
                      </a:r>
                    </a:p>
                    <a:p>
                      <a:pPr algn="ctr" fontAlgn="b"/>
                      <a:r>
                        <a:rPr lang="en-US" sz="1300" b="1" i="0" u="none" strike="noStrike" dirty="0">
                          <a:solidFill>
                            <a:srgbClr val="000000"/>
                          </a:solidFill>
                          <a:effectLst/>
                          <a:latin typeface="Helvetica" pitchFamily="2" charset="0"/>
                        </a:rPr>
                        <a:t>TAs</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300" b="1" i="0" u="none" strike="noStrike" dirty="0">
                          <a:solidFill>
                            <a:srgbClr val="000000"/>
                          </a:solidFill>
                          <a:effectLst/>
                          <a:latin typeface="Helvetica" pitchFamily="2" charset="0"/>
                        </a:rPr>
                        <a:t>Total </a:t>
                      </a:r>
                    </a:p>
                    <a:p>
                      <a:pPr algn="ctr" fontAlgn="b"/>
                      <a:r>
                        <a:rPr lang="en-US" sz="1300" b="1" i="0" u="none" strike="noStrike" dirty="0">
                          <a:solidFill>
                            <a:srgbClr val="000000"/>
                          </a:solidFill>
                          <a:effectLst/>
                          <a:latin typeface="Helvetica" pitchFamily="2" charset="0"/>
                        </a:rPr>
                        <a:t># Students</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300" b="1" i="0" u="none" strike="noStrike" dirty="0">
                          <a:solidFill>
                            <a:srgbClr val="000000"/>
                          </a:solidFill>
                          <a:effectLst/>
                          <a:latin typeface="Helvetica" pitchFamily="2" charset="0"/>
                        </a:rPr>
                        <a:t>Total </a:t>
                      </a:r>
                    </a:p>
                    <a:p>
                      <a:pPr algn="ctr" fontAlgn="b"/>
                      <a:r>
                        <a:rPr lang="en-US" sz="1300" b="1" i="0" u="none" strike="noStrike" dirty="0">
                          <a:solidFill>
                            <a:srgbClr val="000000"/>
                          </a:solidFill>
                          <a:effectLst/>
                          <a:latin typeface="Helvetica" pitchFamily="2" charset="0"/>
                        </a:rPr>
                        <a:t>OH Hours</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300" b="1" i="0" u="none" strike="noStrike" dirty="0">
                          <a:solidFill>
                            <a:srgbClr val="000000"/>
                          </a:solidFill>
                          <a:effectLst/>
                          <a:latin typeface="Helvetica" pitchFamily="2" charset="0"/>
                        </a:rPr>
                        <a:t>Total </a:t>
                      </a:r>
                    </a:p>
                    <a:p>
                      <a:pPr algn="ctr" fontAlgn="b"/>
                      <a:r>
                        <a:rPr lang="en-US" sz="1300" b="1" i="0" u="none" strike="noStrike" dirty="0">
                          <a:solidFill>
                            <a:srgbClr val="000000"/>
                          </a:solidFill>
                          <a:effectLst/>
                          <a:latin typeface="Helvetica" pitchFamily="2" charset="0"/>
                        </a:rPr>
                        <a:t>Served</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300" b="1" i="0" u="none" strike="noStrike" dirty="0">
                          <a:solidFill>
                            <a:srgbClr val="000000"/>
                          </a:solidFill>
                          <a:effectLst/>
                          <a:latin typeface="Helvetica" pitchFamily="2" charset="0"/>
                        </a:rPr>
                        <a:t>Total </a:t>
                      </a:r>
                    </a:p>
                    <a:p>
                      <a:pPr algn="ctr" fontAlgn="b"/>
                      <a:r>
                        <a:rPr lang="en-US" sz="1300" b="1" i="0" u="none" strike="noStrike" dirty="0">
                          <a:solidFill>
                            <a:srgbClr val="000000"/>
                          </a:solidFill>
                          <a:effectLst/>
                          <a:latin typeface="Helvetica" pitchFamily="2" charset="0"/>
                        </a:rPr>
                        <a:t>Load Influx </a:t>
                      </a:r>
                    </a:p>
                  </a:txBody>
                  <a:tcPr marL="9525" marR="9525" marT="952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2565935"/>
                  </a:ext>
                </a:extLst>
              </a:tr>
              <a:tr h="273130">
                <a:tc>
                  <a:txBody>
                    <a:bodyPr/>
                    <a:lstStyle/>
                    <a:p>
                      <a:pPr algn="ctr" fontAlgn="b"/>
                      <a:r>
                        <a:rPr lang="en-US" sz="1200" b="0" i="0" u="none" strike="noStrike">
                          <a:solidFill>
                            <a:srgbClr val="000000"/>
                          </a:solidFill>
                          <a:effectLst/>
                          <a:latin typeface="Helvetica Light" panose="020B0403020202020204" pitchFamily="34" charset="0"/>
                        </a:rPr>
                        <a:t>CS107</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Helvetica Light" panose="020B0403020202020204" pitchFamily="34" charset="0"/>
                        </a:rPr>
                        <a:t>Spring 2017</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13</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Helvetica Light" panose="020B0403020202020204" pitchFamily="34" charset="0"/>
                        </a:rPr>
                        <a:t>184</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Helvetica Light" panose="020B0403020202020204" pitchFamily="34" charset="0"/>
                        </a:rPr>
                        <a:t>415</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Helvetica Light" panose="020B0403020202020204" pitchFamily="34" charset="0"/>
                        </a:rPr>
                        <a:t>1722</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Helvetica Light" panose="020B0403020202020204" pitchFamily="34" charset="0"/>
                        </a:rPr>
                        <a:t>21873.09</a:t>
                      </a:r>
                    </a:p>
                  </a:txBody>
                  <a:tcPr marL="9525" marR="9525" marT="952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33595444"/>
                  </a:ext>
                </a:extLst>
              </a:tr>
              <a:tr h="306301">
                <a:tc>
                  <a:txBody>
                    <a:bodyPr/>
                    <a:lstStyle/>
                    <a:p>
                      <a:pPr algn="ctr" fontAlgn="b"/>
                      <a:r>
                        <a:rPr lang="en-US" sz="1200" b="0" i="0" u="none" strike="noStrike">
                          <a:solidFill>
                            <a:srgbClr val="000000"/>
                          </a:solidFill>
                          <a:effectLst/>
                          <a:latin typeface="Helvetica Light" panose="020B0403020202020204" pitchFamily="34" charset="0"/>
                        </a:rPr>
                        <a:t>CS161</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Spring 2017</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6</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Helvetica Light" panose="020B0403020202020204" pitchFamily="34" charset="0"/>
                        </a:rPr>
                        <a:t>93</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204</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875</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15380.68</a:t>
                      </a:r>
                    </a:p>
                  </a:txBody>
                  <a:tcPr marL="9525" marR="9525" marT="952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52020395"/>
                  </a:ext>
                </a:extLst>
              </a:tr>
              <a:tr h="338839">
                <a:tc>
                  <a:txBody>
                    <a:bodyPr/>
                    <a:lstStyle/>
                    <a:p>
                      <a:pPr algn="ctr" fontAlgn="b"/>
                      <a:r>
                        <a:rPr lang="en-US" sz="1200" b="0" i="0" u="none" strike="noStrike">
                          <a:solidFill>
                            <a:srgbClr val="000000"/>
                          </a:solidFill>
                          <a:effectLst/>
                          <a:latin typeface="Helvetica Light" panose="020B0403020202020204" pitchFamily="34" charset="0"/>
                        </a:rPr>
                        <a:t>CS110</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Spring 2018</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20</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187</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223</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1749</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35459.1</a:t>
                      </a:r>
                    </a:p>
                  </a:txBody>
                  <a:tcPr marL="9525" marR="9525" marT="952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48243580"/>
                  </a:ext>
                </a:extLst>
              </a:tr>
              <a:tr h="228600">
                <a:tc>
                  <a:txBody>
                    <a:bodyPr/>
                    <a:lstStyle/>
                    <a:p>
                      <a:pPr algn="ctr" fontAlgn="b"/>
                      <a:r>
                        <a:rPr lang="en-US" sz="1200" b="0" i="0" u="none" strike="noStrike">
                          <a:solidFill>
                            <a:srgbClr val="000000"/>
                          </a:solidFill>
                          <a:effectLst/>
                          <a:latin typeface="Helvetica Light" panose="020B0403020202020204" pitchFamily="34" charset="0"/>
                        </a:rPr>
                        <a:t>CS229</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Helvetica Light" panose="020B0403020202020204" pitchFamily="34" charset="0"/>
                        </a:rPr>
                        <a:t>Autumn 2018</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17</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634</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369</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1390</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Helvetica Light" panose="020B0403020202020204" pitchFamily="34" charset="0"/>
                        </a:rPr>
                        <a:t>31733.7</a:t>
                      </a:r>
                    </a:p>
                  </a:txBody>
                  <a:tcPr marL="9525" marR="9525" marT="952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549842"/>
                  </a:ext>
                </a:extLst>
              </a:tr>
            </a:tbl>
          </a:graphicData>
        </a:graphic>
      </p:graphicFrame>
      <p:sp>
        <p:nvSpPr>
          <p:cNvPr id="52" name="Rectangle 51">
            <a:extLst>
              <a:ext uri="{FF2B5EF4-FFF2-40B4-BE49-F238E27FC236}">
                <a16:creationId xmlns:a16="http://schemas.microsoft.com/office/drawing/2014/main" id="{0B9E9237-C341-4447-ADBB-5DB41895680D}"/>
              </a:ext>
            </a:extLst>
          </p:cNvPr>
          <p:cNvSpPr/>
          <p:nvPr/>
        </p:nvSpPr>
        <p:spPr>
          <a:xfrm>
            <a:off x="12035170" y="4295171"/>
            <a:ext cx="2040362" cy="840826"/>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dirty="0">
                <a:solidFill>
                  <a:schemeClr val="tx1"/>
                </a:solidFill>
                <a:latin typeface="Helvetica Light" panose="020B0403020202020204" pitchFamily="34" charset="0"/>
              </a:rPr>
              <a:t>Predict </a:t>
            </a:r>
          </a:p>
          <a:p>
            <a:pPr algn="ctr"/>
            <a:r>
              <a:rPr lang="en-US" sz="2000" b="1" dirty="0">
                <a:solidFill>
                  <a:schemeClr val="tx1"/>
                </a:solidFill>
                <a:latin typeface="Helvetica Light" panose="020B0403020202020204" pitchFamily="34" charset="0"/>
              </a:rPr>
              <a:t>Load Influx</a:t>
            </a:r>
          </a:p>
        </p:txBody>
      </p:sp>
      <p:sp>
        <p:nvSpPr>
          <p:cNvPr id="53" name="Rectangle 52">
            <a:extLst>
              <a:ext uri="{FF2B5EF4-FFF2-40B4-BE49-F238E27FC236}">
                <a16:creationId xmlns:a16="http://schemas.microsoft.com/office/drawing/2014/main" id="{7F37EE7C-B10F-9247-B7AC-038B68A89DAB}"/>
              </a:ext>
            </a:extLst>
          </p:cNvPr>
          <p:cNvSpPr/>
          <p:nvPr/>
        </p:nvSpPr>
        <p:spPr>
          <a:xfrm>
            <a:off x="15020868" y="4307810"/>
            <a:ext cx="2040362" cy="840826"/>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dirty="0">
                <a:solidFill>
                  <a:schemeClr val="tx1"/>
                </a:solidFill>
                <a:latin typeface="Helvetica Light" panose="020B0403020202020204" pitchFamily="34" charset="0"/>
              </a:rPr>
              <a:t>Optimize </a:t>
            </a:r>
          </a:p>
          <a:p>
            <a:pPr algn="ctr"/>
            <a:r>
              <a:rPr lang="en-US" sz="2000" b="1" dirty="0">
                <a:solidFill>
                  <a:schemeClr val="tx1"/>
                </a:solidFill>
                <a:latin typeface="Helvetica Light" panose="020B0403020202020204" pitchFamily="34" charset="0"/>
              </a:rPr>
              <a:t>TA Scheduling</a:t>
            </a:r>
          </a:p>
        </p:txBody>
      </p:sp>
      <p:cxnSp>
        <p:nvCxnSpPr>
          <p:cNvPr id="13" name="Straight Arrow Connector 12">
            <a:extLst>
              <a:ext uri="{FF2B5EF4-FFF2-40B4-BE49-F238E27FC236}">
                <a16:creationId xmlns:a16="http://schemas.microsoft.com/office/drawing/2014/main" id="{5CDFDCEF-5E5E-2741-9FEB-9804B3277B80}"/>
              </a:ext>
            </a:extLst>
          </p:cNvPr>
          <p:cNvCxnSpPr/>
          <p:nvPr/>
        </p:nvCxnSpPr>
        <p:spPr>
          <a:xfrm>
            <a:off x="11445875" y="4737399"/>
            <a:ext cx="464859" cy="0"/>
          </a:xfrm>
          <a:prstGeom prst="straightConnector1">
            <a:avLst/>
          </a:prstGeom>
          <a:ln w="4445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FDB0A286-C995-A84E-A7B0-C1E53F1B82ED}"/>
              </a:ext>
            </a:extLst>
          </p:cNvPr>
          <p:cNvCxnSpPr/>
          <p:nvPr/>
        </p:nvCxnSpPr>
        <p:spPr>
          <a:xfrm>
            <a:off x="14273797" y="4755080"/>
            <a:ext cx="685800" cy="0"/>
          </a:xfrm>
          <a:prstGeom prst="straightConnector1">
            <a:avLst/>
          </a:prstGeom>
          <a:ln w="4445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4" name="Rectangle 53">
            <a:extLst>
              <a:ext uri="{FF2B5EF4-FFF2-40B4-BE49-F238E27FC236}">
                <a16:creationId xmlns:a16="http://schemas.microsoft.com/office/drawing/2014/main" id="{570FCF8B-EF97-9F49-B4EE-C558EE8665FB}"/>
              </a:ext>
            </a:extLst>
          </p:cNvPr>
          <p:cNvSpPr/>
          <p:nvPr/>
        </p:nvSpPr>
        <p:spPr>
          <a:xfrm>
            <a:off x="9301222" y="4316986"/>
            <a:ext cx="2040362" cy="840826"/>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dirty="0">
                <a:solidFill>
                  <a:schemeClr val="tx1"/>
                </a:solidFill>
                <a:latin typeface="Helvetica Light" panose="020B0403020202020204" pitchFamily="34" charset="0"/>
              </a:rPr>
              <a:t>Collect</a:t>
            </a:r>
          </a:p>
          <a:p>
            <a:pPr algn="ctr"/>
            <a:r>
              <a:rPr lang="en-US" sz="2000" b="1" dirty="0">
                <a:solidFill>
                  <a:schemeClr val="tx1"/>
                </a:solidFill>
                <a:latin typeface="Helvetica Light" panose="020B0403020202020204" pitchFamily="34" charset="0"/>
              </a:rPr>
              <a:t>Queue Data</a:t>
            </a:r>
          </a:p>
        </p:txBody>
      </p:sp>
      <p:sp>
        <p:nvSpPr>
          <p:cNvPr id="60" name="Rectangle 59">
            <a:extLst>
              <a:ext uri="{FF2B5EF4-FFF2-40B4-BE49-F238E27FC236}">
                <a16:creationId xmlns:a16="http://schemas.microsoft.com/office/drawing/2014/main" id="{D2D8D289-B037-714E-AD6D-07FE2F321936}"/>
              </a:ext>
            </a:extLst>
          </p:cNvPr>
          <p:cNvSpPr/>
          <p:nvPr/>
        </p:nvSpPr>
        <p:spPr>
          <a:xfrm>
            <a:off x="23964377" y="508155"/>
            <a:ext cx="2772944" cy="1054541"/>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2">
                    <a:lumMod val="75000"/>
                  </a:schemeClr>
                </a:solidFill>
              </a:rPr>
              <a:t>CS 229</a:t>
            </a:r>
          </a:p>
        </p:txBody>
      </p:sp>
      <p:sp>
        <p:nvSpPr>
          <p:cNvPr id="61" name="TextBox 60">
            <a:extLst>
              <a:ext uri="{FF2B5EF4-FFF2-40B4-BE49-F238E27FC236}">
                <a16:creationId xmlns:a16="http://schemas.microsoft.com/office/drawing/2014/main" id="{E8DADC01-F68F-364B-8726-E859BA678547}"/>
              </a:ext>
            </a:extLst>
          </p:cNvPr>
          <p:cNvSpPr txBox="1"/>
          <p:nvPr/>
        </p:nvSpPr>
        <p:spPr>
          <a:xfrm>
            <a:off x="9080011" y="5444326"/>
            <a:ext cx="8231902" cy="1015663"/>
          </a:xfrm>
          <a:prstGeom prst="rect">
            <a:avLst/>
          </a:prstGeom>
          <a:noFill/>
        </p:spPr>
        <p:txBody>
          <a:bodyPr wrap="square" rtlCol="0">
            <a:spAutoFit/>
          </a:bodyPr>
          <a:lstStyle/>
          <a:p>
            <a:r>
              <a:rPr lang="en-US" sz="2000" dirty="0">
                <a:latin typeface="Helvetica" pitchFamily="2" charset="0"/>
              </a:rPr>
              <a:t>Training Datasets: </a:t>
            </a:r>
            <a:r>
              <a:rPr lang="en-US" sz="2000" b="1" dirty="0">
                <a:latin typeface="Helvetica" pitchFamily="2" charset="0"/>
              </a:rPr>
              <a:t>CS107</a:t>
            </a:r>
            <a:r>
              <a:rPr lang="en-US" sz="2000" dirty="0">
                <a:latin typeface="Helvetica" pitchFamily="2" charset="0"/>
              </a:rPr>
              <a:t> (</a:t>
            </a:r>
            <a:r>
              <a:rPr lang="en-US" sz="2000" dirty="0" err="1">
                <a:latin typeface="Helvetica" pitchFamily="2" charset="0"/>
              </a:rPr>
              <a:t>Spr</a:t>
            </a:r>
            <a:r>
              <a:rPr lang="en-US" sz="2000" dirty="0">
                <a:latin typeface="Helvetica" pitchFamily="2" charset="0"/>
              </a:rPr>
              <a:t>/</a:t>
            </a:r>
            <a:r>
              <a:rPr lang="en-US" sz="2000" dirty="0" err="1">
                <a:latin typeface="Helvetica" pitchFamily="2" charset="0"/>
              </a:rPr>
              <a:t>Aut</a:t>
            </a:r>
            <a:r>
              <a:rPr lang="en-US" sz="2000" dirty="0">
                <a:latin typeface="Helvetica" pitchFamily="2" charset="0"/>
              </a:rPr>
              <a:t> 2017, </a:t>
            </a:r>
            <a:r>
              <a:rPr lang="en-US" sz="2000" dirty="0" err="1">
                <a:latin typeface="Helvetica" pitchFamily="2" charset="0"/>
              </a:rPr>
              <a:t>Aut</a:t>
            </a:r>
            <a:r>
              <a:rPr lang="en-US" sz="2000" dirty="0">
                <a:latin typeface="Helvetica" pitchFamily="2" charset="0"/>
              </a:rPr>
              <a:t>/Win 2018), </a:t>
            </a:r>
            <a:r>
              <a:rPr lang="en-US" sz="2000" b="1" dirty="0">
                <a:latin typeface="Helvetica" pitchFamily="2" charset="0"/>
              </a:rPr>
              <a:t>CS161</a:t>
            </a:r>
            <a:r>
              <a:rPr lang="en-US" sz="2000" dirty="0">
                <a:latin typeface="Helvetica" pitchFamily="2" charset="0"/>
              </a:rPr>
              <a:t> (</a:t>
            </a:r>
            <a:r>
              <a:rPr lang="en-US" sz="2000" dirty="0" err="1">
                <a:latin typeface="Helvetica" pitchFamily="2" charset="0"/>
              </a:rPr>
              <a:t>Spr</a:t>
            </a:r>
            <a:r>
              <a:rPr lang="en-US" sz="2000" dirty="0">
                <a:latin typeface="Helvetica" pitchFamily="2" charset="0"/>
              </a:rPr>
              <a:t>/</a:t>
            </a:r>
            <a:r>
              <a:rPr lang="en-US" sz="2000" dirty="0" err="1">
                <a:latin typeface="Helvetica" pitchFamily="2" charset="0"/>
              </a:rPr>
              <a:t>Aut</a:t>
            </a:r>
            <a:r>
              <a:rPr lang="en-US" sz="2000" dirty="0">
                <a:latin typeface="Helvetica" pitchFamily="2" charset="0"/>
              </a:rPr>
              <a:t> 2017), </a:t>
            </a:r>
            <a:r>
              <a:rPr lang="en-US" sz="2000" b="1" dirty="0">
                <a:latin typeface="Helvetica" pitchFamily="2" charset="0"/>
              </a:rPr>
              <a:t>CS110</a:t>
            </a:r>
            <a:r>
              <a:rPr lang="en-US" sz="2000" dirty="0">
                <a:latin typeface="Helvetica" pitchFamily="2" charset="0"/>
              </a:rPr>
              <a:t> (</a:t>
            </a:r>
            <a:r>
              <a:rPr lang="en-US" sz="2000" dirty="0" err="1">
                <a:latin typeface="Helvetica" pitchFamily="2" charset="0"/>
              </a:rPr>
              <a:t>Spr</a:t>
            </a:r>
            <a:r>
              <a:rPr lang="en-US" sz="2000" dirty="0">
                <a:latin typeface="Helvetica" pitchFamily="2" charset="0"/>
              </a:rPr>
              <a:t>/</a:t>
            </a:r>
            <a:r>
              <a:rPr lang="en-US" sz="2000" dirty="0" err="1">
                <a:latin typeface="Helvetica" pitchFamily="2" charset="0"/>
              </a:rPr>
              <a:t>Aut</a:t>
            </a:r>
            <a:r>
              <a:rPr lang="en-US" sz="2000" dirty="0">
                <a:latin typeface="Helvetica" pitchFamily="2" charset="0"/>
              </a:rPr>
              <a:t> 2018), </a:t>
            </a:r>
            <a:r>
              <a:rPr lang="en-US" sz="2000" b="1" dirty="0">
                <a:latin typeface="Helvetica" pitchFamily="2" charset="0"/>
              </a:rPr>
              <a:t>CS229</a:t>
            </a:r>
            <a:r>
              <a:rPr lang="en-US" sz="2000" dirty="0">
                <a:latin typeface="Helvetica" pitchFamily="2" charset="0"/>
              </a:rPr>
              <a:t> (</a:t>
            </a:r>
            <a:r>
              <a:rPr lang="en-US" sz="2000" dirty="0" err="1">
                <a:latin typeface="Helvetica" pitchFamily="2" charset="0"/>
              </a:rPr>
              <a:t>Aut</a:t>
            </a:r>
            <a:r>
              <a:rPr lang="en-US" sz="2000" dirty="0">
                <a:latin typeface="Helvetica" pitchFamily="2" charset="0"/>
              </a:rPr>
              <a:t> 2018) </a:t>
            </a:r>
          </a:p>
          <a:p>
            <a:r>
              <a:rPr lang="en-US" sz="2000" dirty="0">
                <a:latin typeface="Helvetica" pitchFamily="2" charset="0"/>
              </a:rPr>
              <a:t>Test Dataset: </a:t>
            </a:r>
            <a:r>
              <a:rPr lang="en-US" sz="2000" b="1" dirty="0">
                <a:latin typeface="Helvetica" pitchFamily="2" charset="0"/>
              </a:rPr>
              <a:t>CS107 (</a:t>
            </a:r>
            <a:r>
              <a:rPr lang="en-US" sz="2000" dirty="0" err="1">
                <a:latin typeface="Helvetica" pitchFamily="2" charset="0"/>
              </a:rPr>
              <a:t>Spr</a:t>
            </a:r>
            <a:r>
              <a:rPr lang="en-US" sz="2000" dirty="0">
                <a:latin typeface="Helvetica" pitchFamily="2" charset="0"/>
              </a:rPr>
              <a:t> 2018)</a:t>
            </a:r>
          </a:p>
        </p:txBody>
      </p:sp>
      <p:sp>
        <p:nvSpPr>
          <p:cNvPr id="55" name="TextBox 54">
            <a:extLst>
              <a:ext uri="{FF2B5EF4-FFF2-40B4-BE49-F238E27FC236}">
                <a16:creationId xmlns:a16="http://schemas.microsoft.com/office/drawing/2014/main" id="{39001FD3-5B49-D946-B5FE-CC0F37D748F8}"/>
              </a:ext>
            </a:extLst>
          </p:cNvPr>
          <p:cNvSpPr txBox="1"/>
          <p:nvPr/>
        </p:nvSpPr>
        <p:spPr>
          <a:xfrm>
            <a:off x="8989018" y="7312470"/>
            <a:ext cx="8231902" cy="400110"/>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Helvetica" pitchFamily="2" charset="0"/>
              </a:rPr>
              <a:t>Multiclass classification: Used log-scale buckets from 0 – 1024 mins</a:t>
            </a:r>
          </a:p>
        </p:txBody>
      </p:sp>
      <p:grpSp>
        <p:nvGrpSpPr>
          <p:cNvPr id="14" name="Group 13">
            <a:extLst>
              <a:ext uri="{FF2B5EF4-FFF2-40B4-BE49-F238E27FC236}">
                <a16:creationId xmlns:a16="http://schemas.microsoft.com/office/drawing/2014/main" id="{DBC57ACA-1F60-3B40-B5D1-375166A4D0FD}"/>
              </a:ext>
            </a:extLst>
          </p:cNvPr>
          <p:cNvGrpSpPr/>
          <p:nvPr/>
        </p:nvGrpSpPr>
        <p:grpSpPr>
          <a:xfrm>
            <a:off x="17695155" y="4518711"/>
            <a:ext cx="8844294" cy="1817887"/>
            <a:chOff x="17624535" y="4411754"/>
            <a:chExt cx="9808253" cy="2643503"/>
          </a:xfrm>
        </p:grpSpPr>
        <p:grpSp>
          <p:nvGrpSpPr>
            <p:cNvPr id="12" name="Group 11">
              <a:extLst>
                <a:ext uri="{FF2B5EF4-FFF2-40B4-BE49-F238E27FC236}">
                  <a16:creationId xmlns:a16="http://schemas.microsoft.com/office/drawing/2014/main" id="{1F21AC5A-70DC-B64C-8C14-26B1076103FF}"/>
                </a:ext>
              </a:extLst>
            </p:cNvPr>
            <p:cNvGrpSpPr/>
            <p:nvPr/>
          </p:nvGrpSpPr>
          <p:grpSpPr>
            <a:xfrm>
              <a:off x="18094769" y="4787732"/>
              <a:ext cx="8767785" cy="2267525"/>
              <a:chOff x="18094769" y="4787732"/>
              <a:chExt cx="8767785" cy="2267525"/>
            </a:xfrm>
          </p:grpSpPr>
          <p:pic>
            <p:nvPicPr>
              <p:cNvPr id="4" name="Picture 3">
                <a:extLst>
                  <a:ext uri="{FF2B5EF4-FFF2-40B4-BE49-F238E27FC236}">
                    <a16:creationId xmlns:a16="http://schemas.microsoft.com/office/drawing/2014/main" id="{400AA407-2F4B-E548-BAEF-B635B07BE19E}"/>
                  </a:ext>
                </a:extLst>
              </p:cNvPr>
              <p:cNvPicPr>
                <a:picLocks noChangeAspect="1"/>
              </p:cNvPicPr>
              <p:nvPr/>
            </p:nvPicPr>
            <p:blipFill>
              <a:blip r:embed="rId4"/>
              <a:stretch>
                <a:fillRect/>
              </a:stretch>
            </p:blipFill>
            <p:spPr>
              <a:xfrm>
                <a:off x="23840152" y="4810032"/>
                <a:ext cx="3022402" cy="2222928"/>
              </a:xfrm>
              <a:prstGeom prst="rect">
                <a:avLst/>
              </a:prstGeom>
            </p:spPr>
          </p:pic>
          <p:pic>
            <p:nvPicPr>
              <p:cNvPr id="7" name="Picture 6">
                <a:extLst>
                  <a:ext uri="{FF2B5EF4-FFF2-40B4-BE49-F238E27FC236}">
                    <a16:creationId xmlns:a16="http://schemas.microsoft.com/office/drawing/2014/main" id="{273282C8-A615-884F-9544-42220FDFECDD}"/>
                  </a:ext>
                </a:extLst>
              </p:cNvPr>
              <p:cNvPicPr>
                <a:picLocks noChangeAspect="1"/>
              </p:cNvPicPr>
              <p:nvPr/>
            </p:nvPicPr>
            <p:blipFill>
              <a:blip r:embed="rId5"/>
              <a:stretch>
                <a:fillRect/>
              </a:stretch>
            </p:blipFill>
            <p:spPr>
              <a:xfrm>
                <a:off x="20981335" y="4875708"/>
                <a:ext cx="2855281" cy="2130516"/>
              </a:xfrm>
              <a:prstGeom prst="rect">
                <a:avLst/>
              </a:prstGeom>
            </p:spPr>
          </p:pic>
          <p:pic>
            <p:nvPicPr>
              <p:cNvPr id="8" name="Picture 7">
                <a:extLst>
                  <a:ext uri="{FF2B5EF4-FFF2-40B4-BE49-F238E27FC236}">
                    <a16:creationId xmlns:a16="http://schemas.microsoft.com/office/drawing/2014/main" id="{22DCC4E4-787E-6744-8F3D-BAE5FC6EB75B}"/>
                  </a:ext>
                </a:extLst>
              </p:cNvPr>
              <p:cNvPicPr>
                <a:picLocks noChangeAspect="1"/>
              </p:cNvPicPr>
              <p:nvPr/>
            </p:nvPicPr>
            <p:blipFill>
              <a:blip r:embed="rId6"/>
              <a:stretch>
                <a:fillRect/>
              </a:stretch>
            </p:blipFill>
            <p:spPr>
              <a:xfrm>
                <a:off x="18094769" y="4787732"/>
                <a:ext cx="2873841" cy="2267525"/>
              </a:xfrm>
              <a:prstGeom prst="rect">
                <a:avLst/>
              </a:prstGeom>
            </p:spPr>
          </p:pic>
        </p:grpSp>
        <p:sp>
          <p:nvSpPr>
            <p:cNvPr id="59" name="TextBox 58">
              <a:extLst>
                <a:ext uri="{FF2B5EF4-FFF2-40B4-BE49-F238E27FC236}">
                  <a16:creationId xmlns:a16="http://schemas.microsoft.com/office/drawing/2014/main" id="{81F67041-EDD6-544B-99F7-E12D90C9B454}"/>
                </a:ext>
              </a:extLst>
            </p:cNvPr>
            <p:cNvSpPr txBox="1"/>
            <p:nvPr/>
          </p:nvSpPr>
          <p:spPr>
            <a:xfrm>
              <a:off x="17624535" y="4411754"/>
              <a:ext cx="9808253" cy="626580"/>
            </a:xfrm>
            <a:prstGeom prst="rect">
              <a:avLst/>
            </a:prstGeom>
            <a:noFill/>
          </p:spPr>
          <p:txBody>
            <a:bodyPr wrap="square" rtlCol="0">
              <a:spAutoFit/>
            </a:bodyPr>
            <a:lstStyle/>
            <a:p>
              <a:r>
                <a:rPr lang="en-US" sz="2200" dirty="0">
                  <a:latin typeface="Helvetica" pitchFamily="2" charset="0"/>
                </a:rPr>
                <a:t>        Without norm          With normalization     Norm + Early stopping</a:t>
              </a:r>
            </a:p>
          </p:txBody>
        </p:sp>
      </p:grpSp>
      <p:sp>
        <p:nvSpPr>
          <p:cNvPr id="62" name="TextBox 61">
            <a:extLst>
              <a:ext uri="{FF2B5EF4-FFF2-40B4-BE49-F238E27FC236}">
                <a16:creationId xmlns:a16="http://schemas.microsoft.com/office/drawing/2014/main" id="{DE09C6A8-0A93-424A-9648-7C59BF263DA9}"/>
              </a:ext>
            </a:extLst>
          </p:cNvPr>
          <p:cNvSpPr txBox="1"/>
          <p:nvPr/>
        </p:nvSpPr>
        <p:spPr>
          <a:xfrm>
            <a:off x="18035567" y="3839812"/>
            <a:ext cx="8878757" cy="707886"/>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Helvetica" pitchFamily="2" charset="0"/>
              </a:rPr>
              <a:t>We used normalization and early stopping to prevent overfitting in our NN models. </a:t>
            </a:r>
          </a:p>
        </p:txBody>
      </p:sp>
      <p:pic>
        <p:nvPicPr>
          <p:cNvPr id="20" name="Picture 19">
            <a:extLst>
              <a:ext uri="{FF2B5EF4-FFF2-40B4-BE49-F238E27FC236}">
                <a16:creationId xmlns:a16="http://schemas.microsoft.com/office/drawing/2014/main" id="{214134BF-6497-2A47-81B1-0E920038EF19}"/>
              </a:ext>
            </a:extLst>
          </p:cNvPr>
          <p:cNvPicPr>
            <a:picLocks noChangeAspect="1"/>
          </p:cNvPicPr>
          <p:nvPr/>
        </p:nvPicPr>
        <p:blipFill>
          <a:blip r:embed="rId7"/>
          <a:stretch>
            <a:fillRect/>
          </a:stretch>
        </p:blipFill>
        <p:spPr>
          <a:xfrm>
            <a:off x="1351347" y="14533098"/>
            <a:ext cx="6268348" cy="3219911"/>
          </a:xfrm>
          <a:prstGeom prst="rect">
            <a:avLst/>
          </a:prstGeom>
        </p:spPr>
      </p:pic>
      <p:grpSp>
        <p:nvGrpSpPr>
          <p:cNvPr id="29" name="Group 28">
            <a:extLst>
              <a:ext uri="{FF2B5EF4-FFF2-40B4-BE49-F238E27FC236}">
                <a16:creationId xmlns:a16="http://schemas.microsoft.com/office/drawing/2014/main" id="{DCE0CBFE-F4A9-A547-B5BC-6A329C24310B}"/>
              </a:ext>
            </a:extLst>
          </p:cNvPr>
          <p:cNvGrpSpPr/>
          <p:nvPr/>
        </p:nvGrpSpPr>
        <p:grpSpPr>
          <a:xfrm>
            <a:off x="18339413" y="6459855"/>
            <a:ext cx="4006646" cy="2820647"/>
            <a:chOff x="18092919" y="7417251"/>
            <a:chExt cx="5313251" cy="6664631"/>
          </a:xfrm>
        </p:grpSpPr>
        <p:pic>
          <p:nvPicPr>
            <p:cNvPr id="24" name="Picture 23">
              <a:extLst>
                <a:ext uri="{FF2B5EF4-FFF2-40B4-BE49-F238E27FC236}">
                  <a16:creationId xmlns:a16="http://schemas.microsoft.com/office/drawing/2014/main" id="{03D2B28E-312F-8C4D-9D58-BA29F27963B2}"/>
                </a:ext>
              </a:extLst>
            </p:cNvPr>
            <p:cNvPicPr>
              <a:picLocks noChangeAspect="1"/>
            </p:cNvPicPr>
            <p:nvPr/>
          </p:nvPicPr>
          <p:blipFill>
            <a:blip r:embed="rId8"/>
            <a:stretch>
              <a:fillRect/>
            </a:stretch>
          </p:blipFill>
          <p:spPr>
            <a:xfrm>
              <a:off x="18192123" y="7417251"/>
              <a:ext cx="5201278" cy="3804899"/>
            </a:xfrm>
            <a:prstGeom prst="rect">
              <a:avLst/>
            </a:prstGeom>
          </p:spPr>
        </p:pic>
        <p:sp>
          <p:nvSpPr>
            <p:cNvPr id="28" name="TextBox 27">
              <a:extLst>
                <a:ext uri="{FF2B5EF4-FFF2-40B4-BE49-F238E27FC236}">
                  <a16:creationId xmlns:a16="http://schemas.microsoft.com/office/drawing/2014/main" id="{E33C9CF2-DF6F-3041-A666-1289D6A5092C}"/>
                </a:ext>
              </a:extLst>
            </p:cNvPr>
            <p:cNvSpPr txBox="1"/>
            <p:nvPr/>
          </p:nvSpPr>
          <p:spPr>
            <a:xfrm>
              <a:off x="18092919" y="11318464"/>
              <a:ext cx="5313251" cy="2763418"/>
            </a:xfrm>
            <a:prstGeom prst="rect">
              <a:avLst/>
            </a:prstGeom>
            <a:noFill/>
          </p:spPr>
          <p:txBody>
            <a:bodyPr wrap="square" rtlCol="0">
              <a:spAutoFit/>
            </a:bodyPr>
            <a:lstStyle/>
            <a:p>
              <a:r>
                <a:rPr lang="en-US" sz="1400" dirty="0"/>
                <a:t>Initial mode (Univariate LSTM) predicts load influx spikes. (Blue- actual, orange – train predictions, green– validation predictions). Y-axis is the load influx, X-axis represents OH timeslots in chronological order.</a:t>
              </a:r>
            </a:p>
          </p:txBody>
        </p:sp>
      </p:grpSp>
      <p:sp>
        <p:nvSpPr>
          <p:cNvPr id="34" name="TextBox 33">
            <a:extLst>
              <a:ext uri="{FF2B5EF4-FFF2-40B4-BE49-F238E27FC236}">
                <a16:creationId xmlns:a16="http://schemas.microsoft.com/office/drawing/2014/main" id="{3D2B250D-BAA8-4533-9B11-D382FC9B7BC6}"/>
              </a:ext>
            </a:extLst>
          </p:cNvPr>
          <p:cNvSpPr txBox="1"/>
          <p:nvPr/>
        </p:nvSpPr>
        <p:spPr>
          <a:xfrm>
            <a:off x="17935033" y="14677017"/>
            <a:ext cx="8843419" cy="400110"/>
          </a:xfrm>
          <a:prstGeom prst="rect">
            <a:avLst/>
          </a:prstGeom>
          <a:noFill/>
        </p:spPr>
        <p:txBody>
          <a:bodyPr wrap="square" rtlCol="0">
            <a:spAutoFit/>
          </a:bodyPr>
          <a:lstStyle/>
          <a:p>
            <a:pPr marL="342900" indent="-342900">
              <a:buFont typeface="Arial" panose="020B0604020202020204" pitchFamily="34" charset="0"/>
              <a:buChar char="•"/>
            </a:pPr>
            <a:endParaRPr lang="en-US" sz="2000" dirty="0">
              <a:latin typeface="Helvetica" panose="020B0604020202020204" pitchFamily="34" charset="0"/>
              <a:cs typeface="Helvetica" panose="020B0604020202020204" pitchFamily="34" charset="0"/>
            </a:endParaRPr>
          </a:p>
        </p:txBody>
      </p:sp>
      <p:sp>
        <p:nvSpPr>
          <p:cNvPr id="65" name="Rectangle 64">
            <a:extLst>
              <a:ext uri="{FF2B5EF4-FFF2-40B4-BE49-F238E27FC236}">
                <a16:creationId xmlns:a16="http://schemas.microsoft.com/office/drawing/2014/main" id="{5A166A62-F4D4-DD48-941E-E63907825D72}"/>
              </a:ext>
            </a:extLst>
          </p:cNvPr>
          <p:cNvSpPr/>
          <p:nvPr/>
        </p:nvSpPr>
        <p:spPr>
          <a:xfrm>
            <a:off x="18643844" y="14700385"/>
            <a:ext cx="7662202" cy="5792516"/>
          </a:xfrm>
          <a:prstGeom prst="rect">
            <a:avLst/>
          </a:prstGeom>
        </p:spPr>
        <p:txBody>
          <a:bodyPr wrap="square" lIns="56802" tIns="28401" rIns="56802" bIns="28401">
            <a:spAutoFit/>
          </a:bodyPr>
          <a:lstStyle/>
          <a:p>
            <a:pPr marL="326579" indent="-326579">
              <a:buFont typeface="Arial" panose="020B0604020202020204" pitchFamily="34" charset="0"/>
              <a:buChar char="•"/>
            </a:pPr>
            <a:r>
              <a:rPr lang="en-US" sz="1800" dirty="0">
                <a:latin typeface="Helvetica" pitchFamily="2" charset="0"/>
              </a:rPr>
              <a:t>Using data scraped off of Stanford course resources, a fully connected NN, and Gibbs sampling, we have come up with a system that schedules TA hours (within realistic constraints) that appears to correlate well with student demand. </a:t>
            </a:r>
          </a:p>
          <a:p>
            <a:pPr marL="326579" indent="-326579">
              <a:buFont typeface="Arial" panose="020B0604020202020204" pitchFamily="34" charset="0"/>
              <a:buChar char="•"/>
            </a:pPr>
            <a:r>
              <a:rPr lang="en-US" sz="1800" dirty="0">
                <a:latin typeface="Helvetica" pitchFamily="2" charset="0"/>
              </a:rPr>
              <a:t>Major challenges included computational constraints, overfitting, applying real-life TA constraints, and deciding criterion of “optimality” for assignments.</a:t>
            </a:r>
          </a:p>
          <a:p>
            <a:pPr marL="326579" indent="-326579">
              <a:buFont typeface="Arial" panose="020B0604020202020204" pitchFamily="34" charset="0"/>
              <a:buChar char="•"/>
            </a:pPr>
            <a:r>
              <a:rPr lang="en-US" sz="1800" dirty="0">
                <a:latin typeface="Helvetica" pitchFamily="2" charset="0"/>
              </a:rPr>
              <a:t>Over the next week, we will extend this to more general testing data, including courses we have not seen before (ex. CS224N). We will also identify and implement metrics to estimate the efficacy of our model compared to the status quo.</a:t>
            </a:r>
          </a:p>
          <a:p>
            <a:pPr marL="326579" indent="-326579">
              <a:buFont typeface="Arial" panose="020B0604020202020204" pitchFamily="34" charset="0"/>
              <a:buChar char="•"/>
            </a:pPr>
            <a:endParaRPr lang="en-US" sz="1800" dirty="0">
              <a:latin typeface="Helvetica" pitchFamily="2" charset="0"/>
            </a:endParaRPr>
          </a:p>
          <a:p>
            <a:pPr marL="326579" indent="-326579">
              <a:buFont typeface="Arial" panose="020B0604020202020204" pitchFamily="34" charset="0"/>
              <a:buChar char="•"/>
            </a:pPr>
            <a:endParaRPr lang="en-US" sz="1800" dirty="0">
              <a:latin typeface="Helvetica" pitchFamily="2" charset="0"/>
            </a:endParaRPr>
          </a:p>
          <a:p>
            <a:pPr marL="326579" indent="-326579">
              <a:buFont typeface="Arial" panose="020B0604020202020204" pitchFamily="34" charset="0"/>
              <a:buChar char="•"/>
            </a:pPr>
            <a:endParaRPr lang="en-US" sz="1800" dirty="0">
              <a:latin typeface="Helvetica" pitchFamily="2" charset="0"/>
            </a:endParaRPr>
          </a:p>
          <a:p>
            <a:endParaRPr lang="en-US" sz="2000" dirty="0"/>
          </a:p>
          <a:p>
            <a:pPr marL="326579" indent="-326579">
              <a:buFont typeface="Arial" panose="020B0604020202020204" pitchFamily="34" charset="0"/>
              <a:buChar char="•"/>
            </a:pPr>
            <a:endParaRPr lang="en-US" sz="2000" dirty="0"/>
          </a:p>
          <a:p>
            <a:pPr marL="326579" indent="-326579">
              <a:buFont typeface="Arial" panose="020B0604020202020204" pitchFamily="34" charset="0"/>
              <a:buChar char="•"/>
            </a:pPr>
            <a:endParaRPr lang="en-US" sz="2000" dirty="0"/>
          </a:p>
          <a:p>
            <a:pPr algn="just">
              <a:lnSpc>
                <a:spcPct val="110000"/>
              </a:lnSpc>
            </a:pPr>
            <a:endParaRPr lang="en-GB" sz="1870" dirty="0"/>
          </a:p>
          <a:p>
            <a:pPr marL="217688" indent="-217688" algn="just">
              <a:lnSpc>
                <a:spcPct val="110000"/>
              </a:lnSpc>
              <a:buFont typeface="Arial"/>
              <a:buChar char="•"/>
            </a:pPr>
            <a:endParaRPr lang="en-GB" sz="1870" dirty="0"/>
          </a:p>
          <a:p>
            <a:pPr marL="217688" indent="-217688" algn="just">
              <a:lnSpc>
                <a:spcPct val="110000"/>
              </a:lnSpc>
              <a:buFont typeface="Arial"/>
              <a:buChar char="•"/>
            </a:pPr>
            <a:endParaRPr lang="en-GB" sz="1870" dirty="0"/>
          </a:p>
        </p:txBody>
      </p:sp>
      <p:sp>
        <p:nvSpPr>
          <p:cNvPr id="16" name="TextBox 15">
            <a:extLst>
              <a:ext uri="{FF2B5EF4-FFF2-40B4-BE49-F238E27FC236}">
                <a16:creationId xmlns:a16="http://schemas.microsoft.com/office/drawing/2014/main" id="{F91AA490-D363-1E48-A117-546589A7D723}"/>
              </a:ext>
            </a:extLst>
          </p:cNvPr>
          <p:cNvSpPr txBox="1"/>
          <p:nvPr/>
        </p:nvSpPr>
        <p:spPr>
          <a:xfrm>
            <a:off x="18677533" y="9634859"/>
            <a:ext cx="4679105" cy="400110"/>
          </a:xfrm>
          <a:prstGeom prst="rect">
            <a:avLst/>
          </a:prstGeom>
          <a:noFill/>
        </p:spPr>
        <p:txBody>
          <a:bodyPr wrap="square" rtlCol="0">
            <a:spAutoFit/>
          </a:bodyPr>
          <a:lstStyle/>
          <a:p>
            <a:r>
              <a:rPr lang="en-US" sz="2000" dirty="0">
                <a:latin typeface="Helvetica" pitchFamily="2" charset="0"/>
              </a:rPr>
              <a:t>CS107 Spring 2018 (Test set)</a:t>
            </a:r>
          </a:p>
        </p:txBody>
      </p:sp>
      <p:pic>
        <p:nvPicPr>
          <p:cNvPr id="31" name="Picture 30">
            <a:extLst>
              <a:ext uri="{FF2B5EF4-FFF2-40B4-BE49-F238E27FC236}">
                <a16:creationId xmlns:a16="http://schemas.microsoft.com/office/drawing/2014/main" id="{D589DC3B-47A3-C14F-9EB8-38506C87CFF4}"/>
              </a:ext>
            </a:extLst>
          </p:cNvPr>
          <p:cNvPicPr>
            <a:picLocks noChangeAspect="1"/>
          </p:cNvPicPr>
          <p:nvPr/>
        </p:nvPicPr>
        <p:blipFill>
          <a:blip r:embed="rId9"/>
          <a:stretch>
            <a:fillRect/>
          </a:stretch>
        </p:blipFill>
        <p:spPr>
          <a:xfrm>
            <a:off x="22682288" y="6294415"/>
            <a:ext cx="2941283" cy="2157657"/>
          </a:xfrm>
          <a:prstGeom prst="rect">
            <a:avLst/>
          </a:prstGeom>
        </p:spPr>
      </p:pic>
      <p:sp>
        <p:nvSpPr>
          <p:cNvPr id="66" name="TextBox 65">
            <a:extLst>
              <a:ext uri="{FF2B5EF4-FFF2-40B4-BE49-F238E27FC236}">
                <a16:creationId xmlns:a16="http://schemas.microsoft.com/office/drawing/2014/main" id="{D4713941-1D3B-FB40-AA03-D7AB294E6A46}"/>
              </a:ext>
            </a:extLst>
          </p:cNvPr>
          <p:cNvSpPr txBox="1"/>
          <p:nvPr/>
        </p:nvSpPr>
        <p:spPr>
          <a:xfrm>
            <a:off x="22392922" y="8435497"/>
            <a:ext cx="3804663" cy="1815882"/>
          </a:xfrm>
          <a:prstGeom prst="rect">
            <a:avLst/>
          </a:prstGeom>
          <a:noFill/>
        </p:spPr>
        <p:txBody>
          <a:bodyPr wrap="square" rtlCol="0">
            <a:spAutoFit/>
          </a:bodyPr>
          <a:lstStyle/>
          <a:p>
            <a:r>
              <a:rPr lang="en-US" sz="1400" dirty="0"/>
              <a:t>Final model (Fully connected NN) predicts load influx spikes. (Blue- actual, orange – test predictions). Y-axis is the load influx, X-axis represents OH timeslots in chronological order. We see that predictions roughly line up with real spikes in student demand. (besides in the last week, when OH was not offered in the actual quarter).</a:t>
            </a:r>
          </a:p>
        </p:txBody>
      </p:sp>
      <p:sp>
        <p:nvSpPr>
          <p:cNvPr id="67" name="TextBox 66">
            <a:extLst>
              <a:ext uri="{FF2B5EF4-FFF2-40B4-BE49-F238E27FC236}">
                <a16:creationId xmlns:a16="http://schemas.microsoft.com/office/drawing/2014/main" id="{93DEDD29-FA69-474B-A1B1-44D6F45AA7AD}"/>
              </a:ext>
            </a:extLst>
          </p:cNvPr>
          <p:cNvSpPr txBox="1"/>
          <p:nvPr/>
        </p:nvSpPr>
        <p:spPr>
          <a:xfrm>
            <a:off x="22207524" y="10638216"/>
            <a:ext cx="3437506" cy="954107"/>
          </a:xfrm>
          <a:prstGeom prst="rect">
            <a:avLst/>
          </a:prstGeom>
          <a:noFill/>
        </p:spPr>
        <p:txBody>
          <a:bodyPr wrap="square" rtlCol="0">
            <a:spAutoFit/>
          </a:bodyPr>
          <a:lstStyle/>
          <a:p>
            <a:r>
              <a:rPr lang="en-US" sz="1400" dirty="0"/>
              <a:t>Comparison of suggested TA schedule and actual TA schedule. We see that our recommendations roughly line up with real spikes in student demand</a:t>
            </a:r>
          </a:p>
        </p:txBody>
      </p:sp>
      <p:pic>
        <p:nvPicPr>
          <p:cNvPr id="70" name="Picture 69" descr="A screenshot of a cell phone&#10;&#10;Description automatically generated">
            <a:extLst>
              <a:ext uri="{FF2B5EF4-FFF2-40B4-BE49-F238E27FC236}">
                <a16:creationId xmlns:a16="http://schemas.microsoft.com/office/drawing/2014/main" id="{6CF92E1F-A053-8B4C-9591-2E7B0CBCEB21}"/>
              </a:ext>
            </a:extLst>
          </p:cNvPr>
          <p:cNvPicPr>
            <a:picLocks noChangeAspect="1"/>
          </p:cNvPicPr>
          <p:nvPr/>
        </p:nvPicPr>
        <p:blipFill>
          <a:blip r:embed="rId10"/>
          <a:stretch>
            <a:fillRect/>
          </a:stretch>
        </p:blipFill>
        <p:spPr>
          <a:xfrm>
            <a:off x="18307267" y="10045746"/>
            <a:ext cx="4015911" cy="3011933"/>
          </a:xfrm>
          <a:prstGeom prst="rect">
            <a:avLst/>
          </a:prstGeom>
        </p:spPr>
      </p:pic>
      <p:graphicFrame>
        <p:nvGraphicFramePr>
          <p:cNvPr id="68" name="Table 67">
            <a:extLst>
              <a:ext uri="{FF2B5EF4-FFF2-40B4-BE49-F238E27FC236}">
                <a16:creationId xmlns:a16="http://schemas.microsoft.com/office/drawing/2014/main" id="{EA914243-71A6-C04E-8288-4AF72AE3FA9B}"/>
              </a:ext>
            </a:extLst>
          </p:cNvPr>
          <p:cNvGraphicFramePr>
            <a:graphicFrameLocks noGrp="1"/>
          </p:cNvGraphicFramePr>
          <p:nvPr>
            <p:extLst>
              <p:ext uri="{D42A27DB-BD31-4B8C-83A1-F6EECF244321}">
                <p14:modId xmlns:p14="http://schemas.microsoft.com/office/powerpoint/2010/main" val="3824774207"/>
              </p:ext>
            </p:extLst>
          </p:nvPr>
        </p:nvGraphicFramePr>
        <p:xfrm>
          <a:off x="22246536" y="11944254"/>
          <a:ext cx="3045698" cy="944880"/>
        </p:xfrm>
        <a:graphic>
          <a:graphicData uri="http://schemas.openxmlformats.org/drawingml/2006/table">
            <a:tbl>
              <a:tblPr firstRow="1" bandRow="1">
                <a:tableStyleId>{21E4AEA4-8DFA-4A89-87EB-49C32662AFE0}</a:tableStyleId>
              </a:tblPr>
              <a:tblGrid>
                <a:gridCol w="1522849">
                  <a:extLst>
                    <a:ext uri="{9D8B030D-6E8A-4147-A177-3AD203B41FA5}">
                      <a16:colId xmlns:a16="http://schemas.microsoft.com/office/drawing/2014/main" val="4204864164"/>
                    </a:ext>
                  </a:extLst>
                </a:gridCol>
                <a:gridCol w="1522849">
                  <a:extLst>
                    <a:ext uri="{9D8B030D-6E8A-4147-A177-3AD203B41FA5}">
                      <a16:colId xmlns:a16="http://schemas.microsoft.com/office/drawing/2014/main" val="2622670221"/>
                    </a:ext>
                  </a:extLst>
                </a:gridCol>
              </a:tblGrid>
              <a:tr h="371510">
                <a:tc>
                  <a:txBody>
                    <a:bodyPr/>
                    <a:lstStyle/>
                    <a:p>
                      <a:r>
                        <a:rPr lang="en-US" sz="1200" dirty="0">
                          <a:latin typeface="Helvetica" panose="020B0604020202020204" pitchFamily="34" charset="0"/>
                          <a:cs typeface="Helvetica" panose="020B0604020202020204" pitchFamily="34" charset="0"/>
                        </a:rPr>
                        <a:t>Cosine similarity, actual schedule</a:t>
                      </a:r>
                    </a:p>
                  </a:txBody>
                  <a:tcPr/>
                </a:tc>
                <a:tc>
                  <a:txBody>
                    <a:bodyPr/>
                    <a:lstStyle/>
                    <a:p>
                      <a:r>
                        <a:rPr lang="en-US" sz="1200" dirty="0">
                          <a:latin typeface="Helvetica" panose="020B0604020202020204" pitchFamily="34" charset="0"/>
                          <a:cs typeface="Helvetica" panose="020B0604020202020204" pitchFamily="34" charset="0"/>
                        </a:rPr>
                        <a:t>Cosine similarity, optimized schedule</a:t>
                      </a:r>
                    </a:p>
                  </a:txBody>
                  <a:tcPr/>
                </a:tc>
                <a:extLst>
                  <a:ext uri="{0D108BD9-81ED-4DB2-BD59-A6C34878D82A}">
                    <a16:rowId xmlns:a16="http://schemas.microsoft.com/office/drawing/2014/main" val="2982593234"/>
                  </a:ext>
                </a:extLst>
              </a:tr>
              <a:tr h="277708">
                <a:tc>
                  <a:txBody>
                    <a:bodyPr/>
                    <a:lstStyle/>
                    <a:p>
                      <a:pPr marL="0" marR="0" lvl="0" indent="0" algn="l" defTabSz="1363301" rtl="0" eaLnBrk="1" fontAlgn="auto" latinLnBrk="0" hangingPunct="1">
                        <a:lnSpc>
                          <a:spcPct val="100000"/>
                        </a:lnSpc>
                        <a:spcBef>
                          <a:spcPts val="0"/>
                        </a:spcBef>
                        <a:spcAft>
                          <a:spcPts val="0"/>
                        </a:spcAft>
                        <a:buClrTx/>
                        <a:buSzTx/>
                        <a:buFontTx/>
                        <a:buNone/>
                        <a:tabLst/>
                        <a:defRPr/>
                      </a:pPr>
                      <a:r>
                        <a:rPr lang="en-US" sz="1400" dirty="0">
                          <a:latin typeface="Helvetica" panose="020B0604020202020204" pitchFamily="34" charset="0"/>
                          <a:cs typeface="Helvetica" panose="020B0604020202020204" pitchFamily="34" charset="0"/>
                        </a:rPr>
                        <a:t>0.688</a:t>
                      </a:r>
                    </a:p>
                  </a:txBody>
                  <a:tcPr/>
                </a:tc>
                <a:tc>
                  <a:txBody>
                    <a:bodyPr/>
                    <a:lstStyle/>
                    <a:p>
                      <a:r>
                        <a:rPr lang="en-US" sz="1400" dirty="0">
                          <a:latin typeface="Helvetica" panose="020B0604020202020204" pitchFamily="34" charset="0"/>
                          <a:cs typeface="Helvetica" panose="020B0604020202020204" pitchFamily="34" charset="0"/>
                        </a:rPr>
                        <a:t>0.288</a:t>
                      </a:r>
                      <a:endParaRPr lang="en-US" sz="1400" dirty="0"/>
                    </a:p>
                  </a:txBody>
                  <a:tcPr/>
                </a:tc>
                <a:extLst>
                  <a:ext uri="{0D108BD9-81ED-4DB2-BD59-A6C34878D82A}">
                    <a16:rowId xmlns:a16="http://schemas.microsoft.com/office/drawing/2014/main" val="1253262552"/>
                  </a:ext>
                </a:extLst>
              </a:tr>
            </a:tbl>
          </a:graphicData>
        </a:graphic>
      </p:graphicFrame>
      <p:grpSp>
        <p:nvGrpSpPr>
          <p:cNvPr id="36" name="Group 35">
            <a:extLst>
              <a:ext uri="{FF2B5EF4-FFF2-40B4-BE49-F238E27FC236}">
                <a16:creationId xmlns:a16="http://schemas.microsoft.com/office/drawing/2014/main" id="{FD18B29A-520E-D348-A258-75AC24FF82FF}"/>
              </a:ext>
            </a:extLst>
          </p:cNvPr>
          <p:cNvGrpSpPr/>
          <p:nvPr/>
        </p:nvGrpSpPr>
        <p:grpSpPr>
          <a:xfrm>
            <a:off x="9119235" y="7855328"/>
            <a:ext cx="8108649" cy="4028472"/>
            <a:chOff x="8924666" y="7692550"/>
            <a:chExt cx="8108649" cy="4028472"/>
          </a:xfrm>
        </p:grpSpPr>
        <p:pic>
          <p:nvPicPr>
            <p:cNvPr id="32" name="Picture 31">
              <a:extLst>
                <a:ext uri="{FF2B5EF4-FFF2-40B4-BE49-F238E27FC236}">
                  <a16:creationId xmlns:a16="http://schemas.microsoft.com/office/drawing/2014/main" id="{273BFAEB-CB51-884B-8A6C-F25BC8064220}"/>
                </a:ext>
              </a:extLst>
            </p:cNvPr>
            <p:cNvPicPr>
              <a:picLocks noChangeAspect="1"/>
            </p:cNvPicPr>
            <p:nvPr/>
          </p:nvPicPr>
          <p:blipFill>
            <a:blip r:embed="rId11"/>
            <a:stretch>
              <a:fillRect/>
            </a:stretch>
          </p:blipFill>
          <p:spPr>
            <a:xfrm>
              <a:off x="8924666" y="7714444"/>
              <a:ext cx="4335147" cy="3731002"/>
            </a:xfrm>
            <a:prstGeom prst="rect">
              <a:avLst/>
            </a:prstGeom>
          </p:spPr>
        </p:pic>
        <p:sp>
          <p:nvSpPr>
            <p:cNvPr id="33" name="TextBox 32">
              <a:extLst>
                <a:ext uri="{FF2B5EF4-FFF2-40B4-BE49-F238E27FC236}">
                  <a16:creationId xmlns:a16="http://schemas.microsoft.com/office/drawing/2014/main" id="{AB3B1C21-DE89-2E4E-A75B-C29D37A4605E}"/>
                </a:ext>
              </a:extLst>
            </p:cNvPr>
            <p:cNvSpPr txBox="1"/>
            <p:nvPr/>
          </p:nvSpPr>
          <p:spPr>
            <a:xfrm>
              <a:off x="9514490" y="11351690"/>
              <a:ext cx="7518825" cy="369332"/>
            </a:xfrm>
            <a:prstGeom prst="rect">
              <a:avLst/>
            </a:prstGeom>
            <a:noFill/>
          </p:spPr>
          <p:txBody>
            <a:bodyPr wrap="square" rtlCol="0">
              <a:spAutoFit/>
            </a:bodyPr>
            <a:lstStyle/>
            <a:p>
              <a:r>
                <a:rPr lang="en-US" sz="1800" dirty="0"/>
                <a:t>         SVM accuracy: 37.3%		Random Forest accuracy: 35.9%</a:t>
              </a:r>
            </a:p>
          </p:txBody>
        </p:sp>
        <p:pic>
          <p:nvPicPr>
            <p:cNvPr id="35" name="Picture 34">
              <a:extLst>
                <a:ext uri="{FF2B5EF4-FFF2-40B4-BE49-F238E27FC236}">
                  <a16:creationId xmlns:a16="http://schemas.microsoft.com/office/drawing/2014/main" id="{43147FD5-2938-6244-B174-203CAA1585E2}"/>
                </a:ext>
              </a:extLst>
            </p:cNvPr>
            <p:cNvPicPr>
              <a:picLocks noChangeAspect="1"/>
            </p:cNvPicPr>
            <p:nvPr/>
          </p:nvPicPr>
          <p:blipFill>
            <a:blip r:embed="rId12"/>
            <a:stretch>
              <a:fillRect/>
            </a:stretch>
          </p:blipFill>
          <p:spPr>
            <a:xfrm>
              <a:off x="12803946" y="7692550"/>
              <a:ext cx="4229008" cy="3756402"/>
            </a:xfrm>
            <a:prstGeom prst="rect">
              <a:avLst/>
            </a:prstGeom>
          </p:spPr>
        </p:pic>
      </p:grpSp>
      <p:sp>
        <p:nvSpPr>
          <p:cNvPr id="71" name="Rectangle 70">
            <a:extLst>
              <a:ext uri="{FF2B5EF4-FFF2-40B4-BE49-F238E27FC236}">
                <a16:creationId xmlns:a16="http://schemas.microsoft.com/office/drawing/2014/main" id="{DBA1A1FA-8086-0046-88AE-E1E0232DB888}"/>
              </a:ext>
            </a:extLst>
          </p:cNvPr>
          <p:cNvSpPr/>
          <p:nvPr/>
        </p:nvSpPr>
        <p:spPr>
          <a:xfrm>
            <a:off x="23964377" y="1659675"/>
            <a:ext cx="2772944" cy="1054541"/>
          </a:xfrm>
          <a:prstGeom prst="rect">
            <a:avLst/>
          </a:prstGeom>
          <a:solidFill>
            <a:srgbClr val="99163F"/>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CS 229</a:t>
            </a:r>
          </a:p>
        </p:txBody>
      </p:sp>
    </p:spTree>
    <p:extLst>
      <p:ext uri="{BB962C8B-B14F-4D97-AF65-F5344CB8AC3E}">
        <p14:creationId xmlns:p14="http://schemas.microsoft.com/office/powerpoint/2010/main" val="16527849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ln w="44450">
          <a:solidFill>
            <a:schemeClr val="tx1"/>
          </a:solidFill>
          <a:tailEnd type="arrow"/>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58895</TotalTime>
  <Words>607</Words>
  <Application>Microsoft Macintosh PowerPoint</Application>
  <PresentationFormat>Custom</PresentationFormat>
  <Paragraphs>128</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Garamond</vt:lpstr>
      <vt:lpstr>Helvetica</vt:lpstr>
      <vt:lpstr>Helvetica Light</vt:lpstr>
      <vt:lpstr>Office Theme</vt:lpstr>
      <vt:lpstr>PowerPoint Presentation</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Dian Ang Yap</cp:lastModifiedBy>
  <cp:revision>805</cp:revision>
  <cp:lastPrinted>2018-12-04T06:57:58Z</cp:lastPrinted>
  <dcterms:created xsi:type="dcterms:W3CDTF">2014-03-26T18:56:18Z</dcterms:created>
  <dcterms:modified xsi:type="dcterms:W3CDTF">2018-12-08T22:52:22Z</dcterms:modified>
</cp:coreProperties>
</file>